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84" r:id="rId2"/>
    <p:sldId id="278" r:id="rId3"/>
    <p:sldId id="256" r:id="rId4"/>
    <p:sldId id="271" r:id="rId5"/>
    <p:sldId id="279" r:id="rId6"/>
    <p:sldId id="272" r:id="rId7"/>
    <p:sldId id="277" r:id="rId8"/>
    <p:sldId id="281" r:id="rId9"/>
    <p:sldId id="280" r:id="rId10"/>
    <p:sldId id="282" r:id="rId11"/>
    <p:sldId id="283" r:id="rId12"/>
    <p:sldId id="275"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FFFF00"/>
    <a:srgbClr val="FF00FF"/>
    <a:srgbClr val="660033"/>
    <a:srgbClr val="9900CC"/>
    <a:srgbClr val="FF0000"/>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673" autoAdjust="0"/>
  </p:normalViewPr>
  <p:slideViewPr>
    <p:cSldViewPr>
      <p:cViewPr varScale="1">
        <p:scale>
          <a:sx n="62" d="100"/>
          <a:sy n="62" d="100"/>
        </p:scale>
        <p:origin x="140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5"/>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a:extLst>
              <a:ext uri="{FF2B5EF4-FFF2-40B4-BE49-F238E27FC236}">
                <a16:creationId xmlns:a16="http://schemas.microsoft.com/office/drawing/2014/main" id="{15C96941-DEC9-491A-8585-0F6A831AC17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3989EB0-A034-4447-9207-BC0F2D68C3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3248D97-F897-4B3D-BBF0-3C80741F93A3}"/>
              </a:ext>
            </a:extLst>
          </p:cNvPr>
          <p:cNvSpPr>
            <a:spLocks noGrp="1" noChangeArrowheads="1"/>
          </p:cNvSpPr>
          <p:nvPr>
            <p:ph type="sldNum" sz="quarter" idx="12"/>
          </p:nvPr>
        </p:nvSpPr>
        <p:spPr>
          <a:ln/>
        </p:spPr>
        <p:txBody>
          <a:bodyPr/>
          <a:lstStyle>
            <a:lvl1pPr>
              <a:defRPr/>
            </a:lvl1pPr>
          </a:lstStyle>
          <a:p>
            <a:pPr>
              <a:defRPr/>
            </a:pPr>
            <a:fld id="{6F2C0F14-5014-49C7-A5DF-D9E9E917CD8A}" type="slidenum">
              <a:rPr lang="en-US" altLang="en-US"/>
              <a:pPr>
                <a:defRPr/>
              </a:pPr>
              <a:t>‹#›</a:t>
            </a:fld>
            <a:endParaRPr lang="en-US" altLang="en-US"/>
          </a:p>
        </p:txBody>
      </p:sp>
    </p:spTree>
    <p:extLst>
      <p:ext uri="{BB962C8B-B14F-4D97-AF65-F5344CB8AC3E}">
        <p14:creationId xmlns:p14="http://schemas.microsoft.com/office/powerpoint/2010/main" val="3664465811"/>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16:creationId xmlns:a16="http://schemas.microsoft.com/office/drawing/2014/main" id="{E97B3C23-EED7-4BB0-99FB-0ABEED2975D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D415B35-52F8-4B2D-A7F9-2E80DC54518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FA83A6B-7B06-4449-8E88-8E1C91E387FD}"/>
              </a:ext>
            </a:extLst>
          </p:cNvPr>
          <p:cNvSpPr>
            <a:spLocks noGrp="1" noChangeArrowheads="1"/>
          </p:cNvSpPr>
          <p:nvPr>
            <p:ph type="sldNum" sz="quarter" idx="12"/>
          </p:nvPr>
        </p:nvSpPr>
        <p:spPr>
          <a:ln/>
        </p:spPr>
        <p:txBody>
          <a:bodyPr/>
          <a:lstStyle>
            <a:lvl1pPr>
              <a:defRPr/>
            </a:lvl1pPr>
          </a:lstStyle>
          <a:p>
            <a:pPr>
              <a:defRPr/>
            </a:pPr>
            <a:fld id="{BCF64996-9F39-45FF-B38D-125EE6DD3749}" type="slidenum">
              <a:rPr lang="en-US" altLang="en-US"/>
              <a:pPr>
                <a:defRPr/>
              </a:pPr>
              <a:t>‹#›</a:t>
            </a:fld>
            <a:endParaRPr lang="en-US" altLang="en-US"/>
          </a:p>
        </p:txBody>
      </p:sp>
    </p:spTree>
    <p:extLst>
      <p:ext uri="{BB962C8B-B14F-4D97-AF65-F5344CB8AC3E}">
        <p14:creationId xmlns:p14="http://schemas.microsoft.com/office/powerpoint/2010/main" val="1408749372"/>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16:creationId xmlns:a16="http://schemas.microsoft.com/office/drawing/2014/main" id="{54C13D35-92F4-45E0-901F-B3404BC3E1F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A83CA18-DBA6-47C2-A52D-EB5615673F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BE2DAFB-7B44-40C0-A577-1E19AE5A9241}"/>
              </a:ext>
            </a:extLst>
          </p:cNvPr>
          <p:cNvSpPr>
            <a:spLocks noGrp="1" noChangeArrowheads="1"/>
          </p:cNvSpPr>
          <p:nvPr>
            <p:ph type="sldNum" sz="quarter" idx="12"/>
          </p:nvPr>
        </p:nvSpPr>
        <p:spPr>
          <a:ln/>
        </p:spPr>
        <p:txBody>
          <a:bodyPr/>
          <a:lstStyle>
            <a:lvl1pPr>
              <a:defRPr/>
            </a:lvl1pPr>
          </a:lstStyle>
          <a:p>
            <a:pPr>
              <a:defRPr/>
            </a:pPr>
            <a:fld id="{4141903C-CEEF-4D5A-8E8D-307BCDAD88C6}" type="slidenum">
              <a:rPr lang="en-US" altLang="en-US"/>
              <a:pPr>
                <a:defRPr/>
              </a:pPr>
              <a:t>‹#›</a:t>
            </a:fld>
            <a:endParaRPr lang="en-US" altLang="en-US"/>
          </a:p>
        </p:txBody>
      </p:sp>
    </p:spTree>
    <p:extLst>
      <p:ext uri="{BB962C8B-B14F-4D97-AF65-F5344CB8AC3E}">
        <p14:creationId xmlns:p14="http://schemas.microsoft.com/office/powerpoint/2010/main" val="1943047773"/>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16:creationId xmlns:a16="http://schemas.microsoft.com/office/drawing/2014/main" id="{19BF4AFA-4DBB-4709-9AF7-7CACFA89766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497F654-8AA5-476A-9DB6-6E87E764E24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46C4CE-444F-44BC-8A26-10596387232D}"/>
              </a:ext>
            </a:extLst>
          </p:cNvPr>
          <p:cNvSpPr>
            <a:spLocks noGrp="1" noChangeArrowheads="1"/>
          </p:cNvSpPr>
          <p:nvPr>
            <p:ph type="sldNum" sz="quarter" idx="12"/>
          </p:nvPr>
        </p:nvSpPr>
        <p:spPr>
          <a:ln/>
        </p:spPr>
        <p:txBody>
          <a:bodyPr/>
          <a:lstStyle>
            <a:lvl1pPr>
              <a:defRPr/>
            </a:lvl1pPr>
          </a:lstStyle>
          <a:p>
            <a:pPr>
              <a:defRPr/>
            </a:pPr>
            <a:fld id="{806BCB5D-FA41-4721-802B-5803402ED901}" type="slidenum">
              <a:rPr lang="en-US" altLang="en-US"/>
              <a:pPr>
                <a:defRPr/>
              </a:pPr>
              <a:t>‹#›</a:t>
            </a:fld>
            <a:endParaRPr lang="en-US" altLang="en-US"/>
          </a:p>
        </p:txBody>
      </p:sp>
    </p:spTree>
    <p:extLst>
      <p:ext uri="{BB962C8B-B14F-4D97-AF65-F5344CB8AC3E}">
        <p14:creationId xmlns:p14="http://schemas.microsoft.com/office/powerpoint/2010/main" val="1650548956"/>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a:extLst>
              <a:ext uri="{FF2B5EF4-FFF2-40B4-BE49-F238E27FC236}">
                <a16:creationId xmlns:a16="http://schemas.microsoft.com/office/drawing/2014/main" id="{B9727B46-9429-4D7B-9EDA-8277313873E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25FF90E-A728-4FE4-8F0C-EF93974E8D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973D65-88C9-4597-9D79-8578062D1B13}"/>
              </a:ext>
            </a:extLst>
          </p:cNvPr>
          <p:cNvSpPr>
            <a:spLocks noGrp="1" noChangeArrowheads="1"/>
          </p:cNvSpPr>
          <p:nvPr>
            <p:ph type="sldNum" sz="quarter" idx="12"/>
          </p:nvPr>
        </p:nvSpPr>
        <p:spPr>
          <a:ln/>
        </p:spPr>
        <p:txBody>
          <a:bodyPr/>
          <a:lstStyle>
            <a:lvl1pPr>
              <a:defRPr/>
            </a:lvl1pPr>
          </a:lstStyle>
          <a:p>
            <a:pPr>
              <a:defRPr/>
            </a:pPr>
            <a:fld id="{502322FE-C88C-428D-B6B1-E7E217EC2956}" type="slidenum">
              <a:rPr lang="en-US" altLang="en-US"/>
              <a:pPr>
                <a:defRPr/>
              </a:pPr>
              <a:t>‹#›</a:t>
            </a:fld>
            <a:endParaRPr lang="en-US" altLang="en-US"/>
          </a:p>
        </p:txBody>
      </p:sp>
    </p:spTree>
    <p:extLst>
      <p:ext uri="{BB962C8B-B14F-4D97-AF65-F5344CB8AC3E}">
        <p14:creationId xmlns:p14="http://schemas.microsoft.com/office/powerpoint/2010/main" val="4064993923"/>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a:extLst>
              <a:ext uri="{FF2B5EF4-FFF2-40B4-BE49-F238E27FC236}">
                <a16:creationId xmlns:a16="http://schemas.microsoft.com/office/drawing/2014/main" id="{B28A1B29-A4DF-468C-81AB-E3FB29175DB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A966D91-C0AC-4342-994F-3574BEE8D6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10A8708-7782-4458-990E-C04FAF16F891}"/>
              </a:ext>
            </a:extLst>
          </p:cNvPr>
          <p:cNvSpPr>
            <a:spLocks noGrp="1" noChangeArrowheads="1"/>
          </p:cNvSpPr>
          <p:nvPr>
            <p:ph type="sldNum" sz="quarter" idx="12"/>
          </p:nvPr>
        </p:nvSpPr>
        <p:spPr>
          <a:ln/>
        </p:spPr>
        <p:txBody>
          <a:bodyPr/>
          <a:lstStyle>
            <a:lvl1pPr>
              <a:defRPr/>
            </a:lvl1pPr>
          </a:lstStyle>
          <a:p>
            <a:pPr>
              <a:defRPr/>
            </a:pPr>
            <a:fld id="{DD498D64-BC10-49DF-BB80-EEC13A29E349}" type="slidenum">
              <a:rPr lang="en-US" altLang="en-US"/>
              <a:pPr>
                <a:defRPr/>
              </a:pPr>
              <a:t>‹#›</a:t>
            </a:fld>
            <a:endParaRPr lang="en-US" altLang="en-US"/>
          </a:p>
        </p:txBody>
      </p:sp>
    </p:spTree>
    <p:extLst>
      <p:ext uri="{BB962C8B-B14F-4D97-AF65-F5344CB8AC3E}">
        <p14:creationId xmlns:p14="http://schemas.microsoft.com/office/powerpoint/2010/main" val="3503272480"/>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a:extLst>
              <a:ext uri="{FF2B5EF4-FFF2-40B4-BE49-F238E27FC236}">
                <a16:creationId xmlns:a16="http://schemas.microsoft.com/office/drawing/2014/main" id="{0FEA139B-6C1D-49DB-8C74-A66099554B3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B45080D-54B8-4AE1-96EE-79A2144458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809DC4E-E1FA-48FB-BAD2-0F36482EB560}"/>
              </a:ext>
            </a:extLst>
          </p:cNvPr>
          <p:cNvSpPr>
            <a:spLocks noGrp="1" noChangeArrowheads="1"/>
          </p:cNvSpPr>
          <p:nvPr>
            <p:ph type="sldNum" sz="quarter" idx="12"/>
          </p:nvPr>
        </p:nvSpPr>
        <p:spPr>
          <a:ln/>
        </p:spPr>
        <p:txBody>
          <a:bodyPr/>
          <a:lstStyle>
            <a:lvl1pPr>
              <a:defRPr/>
            </a:lvl1pPr>
          </a:lstStyle>
          <a:p>
            <a:pPr>
              <a:defRPr/>
            </a:pPr>
            <a:fld id="{E522F3B3-E38D-4C2F-924E-0C15362C8DC7}" type="slidenum">
              <a:rPr lang="en-US" altLang="en-US"/>
              <a:pPr>
                <a:defRPr/>
              </a:pPr>
              <a:t>‹#›</a:t>
            </a:fld>
            <a:endParaRPr lang="en-US" altLang="en-US"/>
          </a:p>
        </p:txBody>
      </p:sp>
    </p:spTree>
    <p:extLst>
      <p:ext uri="{BB962C8B-B14F-4D97-AF65-F5344CB8AC3E}">
        <p14:creationId xmlns:p14="http://schemas.microsoft.com/office/powerpoint/2010/main" val="3724705918"/>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a:extLst>
              <a:ext uri="{FF2B5EF4-FFF2-40B4-BE49-F238E27FC236}">
                <a16:creationId xmlns:a16="http://schemas.microsoft.com/office/drawing/2014/main" id="{74AE3635-E001-4BBC-9C69-1365E20F1CC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EA0ECD6-0CCF-40E3-8529-999C7DD445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9A6E7A0-D614-42CF-A04B-B9F82EEC0041}"/>
              </a:ext>
            </a:extLst>
          </p:cNvPr>
          <p:cNvSpPr>
            <a:spLocks noGrp="1" noChangeArrowheads="1"/>
          </p:cNvSpPr>
          <p:nvPr>
            <p:ph type="sldNum" sz="quarter" idx="12"/>
          </p:nvPr>
        </p:nvSpPr>
        <p:spPr>
          <a:ln/>
        </p:spPr>
        <p:txBody>
          <a:bodyPr/>
          <a:lstStyle>
            <a:lvl1pPr>
              <a:defRPr/>
            </a:lvl1pPr>
          </a:lstStyle>
          <a:p>
            <a:pPr>
              <a:defRPr/>
            </a:pPr>
            <a:fld id="{1828DC5A-8172-4C57-92A5-4FF5C27EDFF8}" type="slidenum">
              <a:rPr lang="en-US" altLang="en-US"/>
              <a:pPr>
                <a:defRPr/>
              </a:pPr>
              <a:t>‹#›</a:t>
            </a:fld>
            <a:endParaRPr lang="en-US" altLang="en-US"/>
          </a:p>
        </p:txBody>
      </p:sp>
    </p:spTree>
    <p:extLst>
      <p:ext uri="{BB962C8B-B14F-4D97-AF65-F5344CB8AC3E}">
        <p14:creationId xmlns:p14="http://schemas.microsoft.com/office/powerpoint/2010/main" val="2649941724"/>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9966FB1-8DD4-47AD-A68F-DD1C2D59EBC4}"/>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FB4FE76E-084D-4DCA-B79F-21E6F80741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637840E0-E3DE-4987-9F16-D2671AB32875}"/>
              </a:ext>
            </a:extLst>
          </p:cNvPr>
          <p:cNvSpPr>
            <a:spLocks noGrp="1" noChangeArrowheads="1"/>
          </p:cNvSpPr>
          <p:nvPr>
            <p:ph type="sldNum" sz="quarter" idx="12"/>
          </p:nvPr>
        </p:nvSpPr>
        <p:spPr>
          <a:ln/>
        </p:spPr>
        <p:txBody>
          <a:bodyPr/>
          <a:lstStyle>
            <a:lvl1pPr>
              <a:defRPr/>
            </a:lvl1pPr>
          </a:lstStyle>
          <a:p>
            <a:pPr>
              <a:defRPr/>
            </a:pPr>
            <a:fld id="{978E7EF8-A353-4E50-A243-9F19E82F8800}" type="slidenum">
              <a:rPr lang="en-US" altLang="en-US"/>
              <a:pPr>
                <a:defRPr/>
              </a:pPr>
              <a:t>‹#›</a:t>
            </a:fld>
            <a:endParaRPr lang="en-US" altLang="en-US"/>
          </a:p>
        </p:txBody>
      </p:sp>
    </p:spTree>
    <p:extLst>
      <p:ext uri="{BB962C8B-B14F-4D97-AF65-F5344CB8AC3E}">
        <p14:creationId xmlns:p14="http://schemas.microsoft.com/office/powerpoint/2010/main" val="2447665764"/>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a:ext uri="{FF2B5EF4-FFF2-40B4-BE49-F238E27FC236}">
                <a16:creationId xmlns:a16="http://schemas.microsoft.com/office/drawing/2014/main" id="{68463E30-7719-40E4-9275-B4A0E371542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D2EECC6-1148-4DA0-800D-23F737921E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CA3E464-2E28-439C-9E22-4EEC80D0FCFD}"/>
              </a:ext>
            </a:extLst>
          </p:cNvPr>
          <p:cNvSpPr>
            <a:spLocks noGrp="1" noChangeArrowheads="1"/>
          </p:cNvSpPr>
          <p:nvPr>
            <p:ph type="sldNum" sz="quarter" idx="12"/>
          </p:nvPr>
        </p:nvSpPr>
        <p:spPr>
          <a:ln/>
        </p:spPr>
        <p:txBody>
          <a:bodyPr/>
          <a:lstStyle>
            <a:lvl1pPr>
              <a:defRPr/>
            </a:lvl1pPr>
          </a:lstStyle>
          <a:p>
            <a:pPr>
              <a:defRPr/>
            </a:pPr>
            <a:fld id="{4BC88BB2-A5A9-4412-9152-2C052D7F986B}" type="slidenum">
              <a:rPr lang="en-US" altLang="en-US"/>
              <a:pPr>
                <a:defRPr/>
              </a:pPr>
              <a:t>‹#›</a:t>
            </a:fld>
            <a:endParaRPr lang="en-US" altLang="en-US"/>
          </a:p>
        </p:txBody>
      </p:sp>
    </p:spTree>
    <p:extLst>
      <p:ext uri="{BB962C8B-B14F-4D97-AF65-F5344CB8AC3E}">
        <p14:creationId xmlns:p14="http://schemas.microsoft.com/office/powerpoint/2010/main" val="475290894"/>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a:ext uri="{FF2B5EF4-FFF2-40B4-BE49-F238E27FC236}">
                <a16:creationId xmlns:a16="http://schemas.microsoft.com/office/drawing/2014/main" id="{DE766FE6-3FD3-474D-9BD2-D73B02AFCE5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CD6E9C5-2A7A-4A9A-829E-B58F93B8A9C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2C5348C-E7F6-4CE1-8169-2BC1D89C6E22}"/>
              </a:ext>
            </a:extLst>
          </p:cNvPr>
          <p:cNvSpPr>
            <a:spLocks noGrp="1" noChangeArrowheads="1"/>
          </p:cNvSpPr>
          <p:nvPr>
            <p:ph type="sldNum" sz="quarter" idx="12"/>
          </p:nvPr>
        </p:nvSpPr>
        <p:spPr>
          <a:ln/>
        </p:spPr>
        <p:txBody>
          <a:bodyPr/>
          <a:lstStyle>
            <a:lvl1pPr>
              <a:defRPr/>
            </a:lvl1pPr>
          </a:lstStyle>
          <a:p>
            <a:pPr>
              <a:defRPr/>
            </a:pPr>
            <a:fld id="{41876C85-E862-4B86-A3B9-5041094E14A1}" type="slidenum">
              <a:rPr lang="en-US" altLang="en-US"/>
              <a:pPr>
                <a:defRPr/>
              </a:pPr>
              <a:t>‹#›</a:t>
            </a:fld>
            <a:endParaRPr lang="en-US" altLang="en-US"/>
          </a:p>
        </p:txBody>
      </p:sp>
    </p:spTree>
    <p:extLst>
      <p:ext uri="{BB962C8B-B14F-4D97-AF65-F5344CB8AC3E}">
        <p14:creationId xmlns:p14="http://schemas.microsoft.com/office/powerpoint/2010/main" val="1747152569"/>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02B8C76-6DD8-4864-834A-3B14985A4F3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A50DDC4-9C30-463F-A9BF-86F73446934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8436" name="Rectangle 4">
            <a:extLst>
              <a:ext uri="{FF2B5EF4-FFF2-40B4-BE49-F238E27FC236}">
                <a16:creationId xmlns:a16="http://schemas.microsoft.com/office/drawing/2014/main" id="{23A75A1E-FEDF-4E69-9F03-07A9C6E7995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8437" name="Rectangle 5">
            <a:extLst>
              <a:ext uri="{FF2B5EF4-FFF2-40B4-BE49-F238E27FC236}">
                <a16:creationId xmlns:a16="http://schemas.microsoft.com/office/drawing/2014/main" id="{A89511BF-7956-44A7-86FC-CCDE3AE808D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8438" name="Rectangle 6">
            <a:extLst>
              <a:ext uri="{FF2B5EF4-FFF2-40B4-BE49-F238E27FC236}">
                <a16:creationId xmlns:a16="http://schemas.microsoft.com/office/drawing/2014/main" id="{1552DA20-84DA-41E9-9004-59671CAEC69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22FE173-E5E6-4364-9609-2B29C91BE1F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slow">
    <p:wipe dir="r"/>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ẫu Background đẹp, đơn giản, sang trọng, tinh tế cho PowerPoint, Back">
            <a:extLst>
              <a:ext uri="{FF2B5EF4-FFF2-40B4-BE49-F238E27FC236}">
                <a16:creationId xmlns:a16="http://schemas.microsoft.com/office/drawing/2014/main" id="{55BFB417-B965-4C00-A9C1-B26561163B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79"/>
            <a:ext cx="9144000" cy="6874279"/>
          </a:xfrm>
          <a:prstGeom prst="rect">
            <a:avLst/>
          </a:prstGeom>
          <a:noFill/>
          <a:extLst>
            <a:ext uri="{909E8E84-426E-40DD-AFC4-6F175D3DCCD1}">
              <a14:hiddenFill xmlns:a14="http://schemas.microsoft.com/office/drawing/2010/main">
                <a:solidFill>
                  <a:srgbClr val="FFFFFF"/>
                </a:solidFill>
              </a14:hiddenFill>
            </a:ext>
          </a:extLst>
        </p:spPr>
      </p:pic>
      <p:sp>
        <p:nvSpPr>
          <p:cNvPr id="3" name="WordArt 15">
            <a:extLst>
              <a:ext uri="{FF2B5EF4-FFF2-40B4-BE49-F238E27FC236}">
                <a16:creationId xmlns:a16="http://schemas.microsoft.com/office/drawing/2014/main" id="{738ECB8B-7B99-4B81-9BF1-28ED56A30FE5}"/>
              </a:ext>
            </a:extLst>
          </p:cNvPr>
          <p:cNvSpPr>
            <a:spLocks noTextEdit="1"/>
          </p:cNvSpPr>
          <p:nvPr/>
        </p:nvSpPr>
        <p:spPr>
          <a:xfrm>
            <a:off x="1676400" y="1051640"/>
            <a:ext cx="6557760" cy="1259367"/>
          </a:xfrm>
          <a:prstGeom prst="rect">
            <a:avLst/>
          </a:prstGeom>
        </p:spPr>
        <p:txBody>
          <a:bodyPr wrap="none" fromWordArt="1">
            <a:prstTxWarp prst="textPlain">
              <a:avLst>
                <a:gd name="adj" fmla="val 50000"/>
              </a:avLst>
            </a:prstTxWarp>
            <a:normAutofit/>
          </a:bodyPr>
          <a:lstStyle/>
          <a:p>
            <a:pPr algn="ctr" eaLnBrk="0" hangingPunct="0"/>
            <a:r>
              <a:rPr lang="en-US" sz="3600" b="1" noProof="1">
                <a:ln w="0"/>
                <a:solidFill>
                  <a:schemeClr val="accent1"/>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rPr>
              <a:t> </a:t>
            </a:r>
            <a:r>
              <a:rPr lang="en-US" sz="3600" b="1" noProof="1">
                <a:ln w="0"/>
                <a:solidFill>
                  <a:srgbClr val="FF3300"/>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rPr>
              <a:t>CHÍNH TẢ LỚP 4</a:t>
            </a:r>
          </a:p>
        </p:txBody>
      </p:sp>
      <p:sp>
        <p:nvSpPr>
          <p:cNvPr id="4" name="WordArt 19">
            <a:extLst>
              <a:ext uri="{FF2B5EF4-FFF2-40B4-BE49-F238E27FC236}">
                <a16:creationId xmlns:a16="http://schemas.microsoft.com/office/drawing/2014/main" id="{21E673C5-F9F2-4806-84B9-7A98113B1C2B}"/>
              </a:ext>
            </a:extLst>
          </p:cNvPr>
          <p:cNvSpPr>
            <a:spLocks noChangeArrowheads="1" noChangeShapeType="1" noTextEdit="1"/>
          </p:cNvSpPr>
          <p:nvPr/>
        </p:nvSpPr>
        <p:spPr bwMode="auto">
          <a:xfrm>
            <a:off x="1290840" y="381001"/>
            <a:ext cx="7467600" cy="420002"/>
          </a:xfrm>
          <a:prstGeom prst="rect">
            <a:avLst/>
          </a:prstGeom>
        </p:spPr>
        <p:txBody>
          <a:bodyPr wrap="none" fromWordArt="1">
            <a:prstTxWarp prst="textPlain">
              <a:avLst>
                <a:gd name="adj" fmla="val 50000"/>
              </a:avLst>
            </a:prstTxWarp>
          </a:bodyPr>
          <a:lstStyle/>
          <a:p>
            <a:r>
              <a:rPr lang="vi-VN" b="1" kern="10" dirty="0">
                <a:ln w="0"/>
                <a:gradFill flip="none" rotWithShape="1">
                  <a:gsLst>
                    <a:gs pos="0">
                      <a:srgbClr val="6600CC">
                        <a:shade val="30000"/>
                        <a:satMod val="115000"/>
                      </a:srgbClr>
                    </a:gs>
                    <a:gs pos="50000">
                      <a:srgbClr val="6600CC">
                        <a:shade val="67500"/>
                        <a:satMod val="115000"/>
                      </a:srgbClr>
                    </a:gs>
                    <a:gs pos="100000">
                      <a:srgbClr val="6600CC">
                        <a:shade val="100000"/>
                        <a:satMod val="115000"/>
                      </a:srgbClr>
                    </a:gs>
                  </a:gsLst>
                  <a:lin ang="5400000" scaled="1"/>
                  <a:tileRect/>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TRƯỜNG TIỂU HỌC TRẦN BÌNH TRỌNG</a:t>
            </a:r>
            <a:endParaRPr lang="en-US" b="1" kern="10" dirty="0">
              <a:ln w="0"/>
              <a:gradFill flip="none" rotWithShape="1">
                <a:gsLst>
                  <a:gs pos="0">
                    <a:srgbClr val="6600CC">
                      <a:shade val="30000"/>
                      <a:satMod val="115000"/>
                    </a:srgbClr>
                  </a:gs>
                  <a:gs pos="50000">
                    <a:srgbClr val="6600CC">
                      <a:shade val="67500"/>
                      <a:satMod val="115000"/>
                    </a:srgbClr>
                  </a:gs>
                  <a:gs pos="100000">
                    <a:srgbClr val="6600CC">
                      <a:shade val="100000"/>
                      <a:satMod val="115000"/>
                    </a:srgbClr>
                  </a:gs>
                </a:gsLst>
                <a:lin ang="5400000" scaled="1"/>
                <a:tileRect/>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5" name="WordArt 17">
            <a:extLst>
              <a:ext uri="{FF2B5EF4-FFF2-40B4-BE49-F238E27FC236}">
                <a16:creationId xmlns:a16="http://schemas.microsoft.com/office/drawing/2014/main" id="{10CBCFD8-89B1-428E-AD49-916B3654B4AC}"/>
              </a:ext>
            </a:extLst>
          </p:cNvPr>
          <p:cNvSpPr>
            <a:spLocks noTextEdit="1"/>
          </p:cNvSpPr>
          <p:nvPr/>
        </p:nvSpPr>
        <p:spPr>
          <a:xfrm>
            <a:off x="152400" y="3472274"/>
            <a:ext cx="8839200" cy="1977314"/>
          </a:xfrm>
          <a:prstGeom prst="rect">
            <a:avLst/>
          </a:prstGeom>
        </p:spPr>
        <p:txBody>
          <a:bodyPr wrap="none" fromWordArt="1">
            <a:prstTxWarp prst="textPlain">
              <a:avLst>
                <a:gd name="adj" fmla="val 50000"/>
              </a:avLst>
            </a:prstTxWarp>
            <a:normAutofit/>
          </a:bodyPr>
          <a:lstStyle/>
          <a:p>
            <a:pPr algn="ctr"/>
            <a:r>
              <a:rPr lang="en-US" sz="3600" b="1" kern="10">
                <a:ln w="9525">
                  <a:solidFill>
                    <a:srgbClr val="00B050"/>
                  </a:solidFill>
                  <a:round/>
                  <a:headEnd/>
                  <a:tailEnd/>
                </a:ln>
                <a:solidFill>
                  <a:srgbClr val="00B05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Mười năm cõng bạn đi học</a:t>
            </a:r>
            <a:endParaRPr lang="en-US" sz="3600" b="1" kern="10" dirty="0">
              <a:ln w="9525">
                <a:solidFill>
                  <a:srgbClr val="00B050"/>
                </a:solidFill>
                <a:round/>
                <a:headEnd/>
                <a:tailEnd/>
              </a:ln>
              <a:solidFill>
                <a:srgbClr val="00B05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pic>
        <p:nvPicPr>
          <p:cNvPr id="10" name="Picture 2" descr="C:\Users\Admin\Downloads\logo tran binh ttrong.png">
            <a:extLst>
              <a:ext uri="{FF2B5EF4-FFF2-40B4-BE49-F238E27FC236}">
                <a16:creationId xmlns:a16="http://schemas.microsoft.com/office/drawing/2014/main" id="{39D86AD3-48F4-4179-BE5C-28CED4770A3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
        <p:nvSpPr>
          <p:cNvPr id="14" name="WordArt 15">
            <a:extLst>
              <a:ext uri="{FF2B5EF4-FFF2-40B4-BE49-F238E27FC236}">
                <a16:creationId xmlns:a16="http://schemas.microsoft.com/office/drawing/2014/main" id="{41E90D1B-A062-4C25-B9AF-E9D2E093E3BC}"/>
              </a:ext>
            </a:extLst>
          </p:cNvPr>
          <p:cNvSpPr>
            <a:spLocks noTextEdit="1"/>
          </p:cNvSpPr>
          <p:nvPr/>
        </p:nvSpPr>
        <p:spPr>
          <a:xfrm>
            <a:off x="3657600" y="2403190"/>
            <a:ext cx="2149549" cy="725967"/>
          </a:xfrm>
          <a:prstGeom prst="rect">
            <a:avLst/>
          </a:prstGeom>
        </p:spPr>
        <p:txBody>
          <a:bodyPr wrap="none" fromWordArt="1">
            <a:prstTxWarp prst="textPlain">
              <a:avLst>
                <a:gd name="adj" fmla="val 50000"/>
              </a:avLst>
            </a:prstTxWarp>
            <a:normAutofit/>
          </a:bodyPr>
          <a:lstStyle/>
          <a:p>
            <a:pPr algn="ctr" eaLnBrk="0" hangingPunct="0"/>
            <a:r>
              <a:rPr lang="en-US" sz="3600" b="1" noProof="1">
                <a:ln w="22225">
                  <a:solidFill>
                    <a:schemeClr val="bg2">
                      <a:lumMod val="50000"/>
                    </a:schemeClr>
                  </a:solidFill>
                  <a:prstDash val="solid"/>
                </a:ln>
                <a:solidFill>
                  <a:srgbClr val="00B0F0"/>
                </a:solidFill>
                <a:latin typeface="Times New Roman" panose="02020603050405020304" pitchFamily="18" charset="0"/>
                <a:ea typeface="Times New Roman" panose="02020603050405020304" pitchFamily="18" charset="0"/>
              </a:rPr>
              <a:t> </a:t>
            </a:r>
            <a:r>
              <a:rPr lang="en-US" sz="3600" b="1" noProof="1">
                <a:ln w="22225">
                  <a:solidFill>
                    <a:srgbClr val="0070C0"/>
                  </a:solidFill>
                  <a:prstDash val="solid"/>
                </a:ln>
                <a:solidFill>
                  <a:srgbClr val="3366FF"/>
                </a:solidFill>
                <a:latin typeface="Times New Roman" panose="02020603050405020304" pitchFamily="18" charset="0"/>
                <a:ea typeface="Times New Roman" panose="02020603050405020304" pitchFamily="18" charset="0"/>
              </a:rPr>
              <a:t>Tuần 2</a:t>
            </a:r>
          </a:p>
        </p:txBody>
      </p:sp>
      <p:sp>
        <p:nvSpPr>
          <p:cNvPr id="15" name="WordArt 19">
            <a:extLst>
              <a:ext uri="{FF2B5EF4-FFF2-40B4-BE49-F238E27FC236}">
                <a16:creationId xmlns:a16="http://schemas.microsoft.com/office/drawing/2014/main" id="{47418182-C847-48AE-9EA8-AA953634D345}"/>
              </a:ext>
            </a:extLst>
          </p:cNvPr>
          <p:cNvSpPr>
            <a:spLocks noChangeArrowheads="1" noChangeShapeType="1" noTextEdit="1"/>
          </p:cNvSpPr>
          <p:nvPr/>
        </p:nvSpPr>
        <p:spPr bwMode="auto">
          <a:xfrm>
            <a:off x="1290840" y="5943600"/>
            <a:ext cx="6557760" cy="425170"/>
          </a:xfrm>
          <a:prstGeom prst="rect">
            <a:avLst/>
          </a:prstGeom>
        </p:spPr>
        <p:txBody>
          <a:bodyPr wrap="none" fromWordArt="1">
            <a:prstTxWarp prst="textPlain">
              <a:avLst>
                <a:gd name="adj" fmla="val 50000"/>
              </a:avLst>
            </a:prstTxWarp>
          </a:bodyPr>
          <a:lstStyle/>
          <a:p>
            <a:r>
              <a:rPr lang="en-US" b="1" kern="10" dirty="0">
                <a:ln w="0"/>
                <a:gradFill flip="none" rotWithShape="1">
                  <a:gsLst>
                    <a:gs pos="0">
                      <a:srgbClr val="6600CC">
                        <a:shade val="30000"/>
                        <a:satMod val="115000"/>
                      </a:srgbClr>
                    </a:gs>
                    <a:gs pos="50000">
                      <a:srgbClr val="6600CC">
                        <a:shade val="67500"/>
                        <a:satMod val="115000"/>
                      </a:srgbClr>
                    </a:gs>
                    <a:gs pos="100000">
                      <a:srgbClr val="6600CC">
                        <a:shade val="100000"/>
                        <a:satMod val="115000"/>
                      </a:srgbClr>
                    </a:gs>
                  </a:gsLst>
                  <a:lin ang="5400000" scaled="1"/>
                  <a:tileRect/>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GV: LÊ TRẦN KIM HẰNG</a:t>
            </a:r>
          </a:p>
        </p:txBody>
      </p:sp>
    </p:spTree>
    <p:extLst>
      <p:ext uri="{BB962C8B-B14F-4D97-AF65-F5344CB8AC3E}">
        <p14:creationId xmlns:p14="http://schemas.microsoft.com/office/powerpoint/2010/main" val="356602768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0-#ppt_w/2"/>
                                          </p:val>
                                        </p:tav>
                                        <p:tav tm="100000">
                                          <p:val>
                                            <p:strVal val="#ppt_x"/>
                                          </p:val>
                                        </p:tav>
                                      </p:tavLst>
                                    </p:anim>
                                    <p:anim calcmode="lin" valueType="num">
                                      <p:cBhvr additive="base">
                                        <p:cTn id="8" dur="3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0242" name="TextBox 1">
            <a:extLst>
              <a:ext uri="{FF2B5EF4-FFF2-40B4-BE49-F238E27FC236}">
                <a16:creationId xmlns:a16="http://schemas.microsoft.com/office/drawing/2014/main" id="{886AD15A-69AF-446B-B136-8F8E4554B7C6}"/>
              </a:ext>
            </a:extLst>
          </p:cNvPr>
          <p:cNvSpPr txBox="1">
            <a:spLocks noChangeArrowheads="1"/>
          </p:cNvSpPr>
          <p:nvPr/>
        </p:nvSpPr>
        <p:spPr bwMode="auto">
          <a:xfrm>
            <a:off x="1219200" y="609600"/>
            <a:ext cx="77168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000" b="1">
                <a:solidFill>
                  <a:srgbClr val="C00000"/>
                </a:solidFill>
                <a:latin typeface="Times New Roman" panose="02020603050405020304" pitchFamily="18" charset="0"/>
                <a:cs typeface="Times New Roman" panose="02020603050405020304" pitchFamily="18" charset="0"/>
              </a:rPr>
              <a:t>Bài 2: </a:t>
            </a:r>
            <a:r>
              <a:rPr lang="vi-VN" altLang="en-US" sz="3000" b="1">
                <a:solidFill>
                  <a:srgbClr val="C00000"/>
                </a:solidFill>
                <a:latin typeface="Times New Roman" panose="02020603050405020304" pitchFamily="18" charset="0"/>
                <a:cs typeface="Times New Roman" panose="02020603050405020304" pitchFamily="18" charset="0"/>
              </a:rPr>
              <a:t>Chọn cách viết đúng từ đã cho trong ng</a:t>
            </a:r>
            <a:r>
              <a:rPr lang="en-US" altLang="en-US" sz="3000" b="1">
                <a:solidFill>
                  <a:srgbClr val="C00000"/>
                </a:solidFill>
                <a:latin typeface="Times New Roman" panose="02020603050405020304" pitchFamily="18" charset="0"/>
                <a:cs typeface="Times New Roman" panose="02020603050405020304" pitchFamily="18" charset="0"/>
              </a:rPr>
              <a:t>oặc đ</a:t>
            </a:r>
            <a:r>
              <a:rPr lang="vi-VN" altLang="en-US" sz="3000" b="1">
                <a:solidFill>
                  <a:srgbClr val="C00000"/>
                </a:solidFill>
                <a:latin typeface="Times New Roman" panose="02020603050405020304" pitchFamily="18" charset="0"/>
                <a:cs typeface="Times New Roman" panose="02020603050405020304" pitchFamily="18" charset="0"/>
              </a:rPr>
              <a:t>ơ</a:t>
            </a:r>
            <a:r>
              <a:rPr lang="en-US" altLang="en-US" sz="3000" b="1">
                <a:solidFill>
                  <a:srgbClr val="C00000"/>
                </a:solidFill>
                <a:latin typeface="Times New Roman" panose="02020603050405020304" pitchFamily="18" charset="0"/>
                <a:cs typeface="Times New Roman" panose="02020603050405020304" pitchFamily="18" charset="0"/>
              </a:rPr>
              <a:t>n </a:t>
            </a:r>
          </a:p>
        </p:txBody>
      </p:sp>
      <p:sp>
        <p:nvSpPr>
          <p:cNvPr id="10243" name="TextBox 4">
            <a:extLst>
              <a:ext uri="{FF2B5EF4-FFF2-40B4-BE49-F238E27FC236}">
                <a16:creationId xmlns:a16="http://schemas.microsoft.com/office/drawing/2014/main" id="{53EC7762-720A-42FE-B958-4E93F44DBAFA}"/>
              </a:ext>
            </a:extLst>
          </p:cNvPr>
          <p:cNvSpPr txBox="1">
            <a:spLocks noChangeArrowheads="1"/>
          </p:cNvSpPr>
          <p:nvPr/>
        </p:nvSpPr>
        <p:spPr bwMode="auto">
          <a:xfrm>
            <a:off x="495300" y="1905000"/>
            <a:ext cx="81534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vi-VN" altLang="en-US" sz="2800" b="1">
                <a:solidFill>
                  <a:srgbClr val="000000"/>
                </a:solidFill>
                <a:latin typeface="Times New Roman" panose="02020603050405020304" pitchFamily="18" charset="0"/>
                <a:cs typeface="Times New Roman" panose="02020603050405020304" pitchFamily="18" charset="0"/>
              </a:rPr>
              <a:t>Tìm chỗ ngồi</a:t>
            </a:r>
            <a:endParaRPr lang="vi-VN" altLang="en-US" sz="2800">
              <a:solidFill>
                <a:srgbClr val="000000"/>
              </a:solidFill>
              <a:latin typeface="Times New Roman" panose="02020603050405020304" pitchFamily="18" charset="0"/>
              <a:cs typeface="Times New Roman" panose="02020603050405020304" pitchFamily="18" charset="0"/>
            </a:endParaRPr>
          </a:p>
          <a:p>
            <a:pPr algn="just"/>
            <a:r>
              <a:rPr lang="en-US" altLang="en-US" sz="2800">
                <a:solidFill>
                  <a:srgbClr val="000000"/>
                </a:solidFill>
                <a:latin typeface="Times New Roman" panose="02020603050405020304" pitchFamily="18" charset="0"/>
                <a:cs typeface="Times New Roman" panose="02020603050405020304" pitchFamily="18" charset="0"/>
              </a:rPr>
              <a:t>    </a:t>
            </a:r>
            <a:r>
              <a:rPr lang="vi-VN" altLang="en-US" sz="2800">
                <a:solidFill>
                  <a:srgbClr val="000000"/>
                </a:solidFill>
                <a:latin typeface="Times New Roman" panose="02020603050405020304" pitchFamily="18" charset="0"/>
                <a:cs typeface="Times New Roman" panose="02020603050405020304" pitchFamily="18" charset="0"/>
              </a:rPr>
              <a:t>Rạp đang chiếu phim thì một bà đứng dậy len qua hàng ghế ra ngoài. Lát </a:t>
            </a:r>
            <a:r>
              <a:rPr lang="vi-VN" altLang="en-US" sz="2800" b="1">
                <a:solidFill>
                  <a:srgbClr val="C00000"/>
                </a:solidFill>
                <a:latin typeface="Times New Roman" panose="02020603050405020304" pitchFamily="18" charset="0"/>
                <a:cs typeface="Times New Roman" panose="02020603050405020304" pitchFamily="18" charset="0"/>
              </a:rPr>
              <a:t>sau</a:t>
            </a:r>
            <a:r>
              <a:rPr lang="vi-VN" altLang="en-US" sz="2800">
                <a:solidFill>
                  <a:srgbClr val="000000"/>
                </a:solidFill>
                <a:latin typeface="Times New Roman" panose="02020603050405020304" pitchFamily="18" charset="0"/>
                <a:cs typeface="Times New Roman" panose="02020603050405020304" pitchFamily="18" charset="0"/>
              </a:rPr>
              <a:t>, bà trở lại và hỏi ông ngồi đầu hàng ghế </a:t>
            </a:r>
            <a:r>
              <a:rPr lang="vi-VN" altLang="en-US" sz="2800" b="1">
                <a:solidFill>
                  <a:srgbClr val="C00000"/>
                </a:solidFill>
                <a:latin typeface="Times New Roman" panose="02020603050405020304" pitchFamily="18" charset="0"/>
                <a:cs typeface="Times New Roman" panose="02020603050405020304" pitchFamily="18" charset="0"/>
              </a:rPr>
              <a:t>rằng</a:t>
            </a:r>
            <a:r>
              <a:rPr lang="vi-VN" altLang="en-US" sz="2800">
                <a:solidFill>
                  <a:srgbClr val="000000"/>
                </a:solidFill>
                <a:latin typeface="Times New Roman" panose="02020603050405020304" pitchFamily="18" charset="0"/>
                <a:cs typeface="Times New Roman" panose="02020603050405020304" pitchFamily="18" charset="0"/>
              </a:rPr>
              <a:t>:</a:t>
            </a:r>
          </a:p>
          <a:p>
            <a:pPr algn="just"/>
            <a:r>
              <a:rPr lang="vi-VN" altLang="en-US" sz="2800">
                <a:solidFill>
                  <a:srgbClr val="000000"/>
                </a:solidFill>
                <a:latin typeface="Times New Roman" panose="02020603050405020304" pitchFamily="18" charset="0"/>
                <a:cs typeface="Times New Roman" panose="02020603050405020304" pitchFamily="18" charset="0"/>
              </a:rPr>
              <a:t>- Thưa ông ! Phải </a:t>
            </a:r>
            <a:r>
              <a:rPr lang="vi-VN" altLang="en-US" sz="2800" b="1">
                <a:solidFill>
                  <a:srgbClr val="C00000"/>
                </a:solidFill>
                <a:latin typeface="Times New Roman" panose="02020603050405020304" pitchFamily="18" charset="0"/>
                <a:cs typeface="Times New Roman" panose="02020603050405020304" pitchFamily="18" charset="0"/>
              </a:rPr>
              <a:t>chăng</a:t>
            </a:r>
            <a:r>
              <a:rPr lang="vi-VN" altLang="en-US" sz="2800">
                <a:solidFill>
                  <a:srgbClr val="000000"/>
                </a:solidFill>
                <a:latin typeface="Times New Roman" panose="02020603050405020304" pitchFamily="18" charset="0"/>
                <a:cs typeface="Times New Roman" panose="02020603050405020304" pitchFamily="18" charset="0"/>
              </a:rPr>
              <a:t> lúc ra ngoài tôi vồ ý giẫm vào chân ông ?</a:t>
            </a:r>
          </a:p>
          <a:p>
            <a:pPr algn="just"/>
            <a:r>
              <a:rPr lang="vi-VN" altLang="en-US" sz="2800">
                <a:solidFill>
                  <a:srgbClr val="000000"/>
                </a:solidFill>
                <a:latin typeface="Times New Roman" panose="02020603050405020304" pitchFamily="18" charset="0"/>
                <a:cs typeface="Times New Roman" panose="02020603050405020304" pitchFamily="18" charset="0"/>
              </a:rPr>
              <a:t>- Vâng, nhưng </a:t>
            </a:r>
            <a:r>
              <a:rPr lang="vi-VN" altLang="en-US" sz="2800" b="1">
                <a:solidFill>
                  <a:srgbClr val="C00000"/>
                </a:solidFill>
                <a:latin typeface="Times New Roman" panose="02020603050405020304" pitchFamily="18" charset="0"/>
                <a:cs typeface="Times New Roman" panose="02020603050405020304" pitchFamily="18" charset="0"/>
              </a:rPr>
              <a:t>xin</a:t>
            </a:r>
            <a:r>
              <a:rPr lang="vi-VN" altLang="en-US" sz="2800">
                <a:solidFill>
                  <a:srgbClr val="C00000"/>
                </a:solidFill>
                <a:latin typeface="Times New Roman" panose="02020603050405020304" pitchFamily="18" charset="0"/>
                <a:cs typeface="Times New Roman" panose="02020603050405020304" pitchFamily="18" charset="0"/>
              </a:rPr>
              <a:t> </a:t>
            </a:r>
            <a:r>
              <a:rPr lang="vi-VN" altLang="en-US" sz="2800">
                <a:solidFill>
                  <a:srgbClr val="000000"/>
                </a:solidFill>
                <a:latin typeface="Times New Roman" panose="02020603050405020304" pitchFamily="18" charset="0"/>
                <a:cs typeface="Times New Roman" panose="02020603050405020304" pitchFamily="18" charset="0"/>
              </a:rPr>
              <a:t>bà đừng </a:t>
            </a:r>
            <a:r>
              <a:rPr lang="vi-VN" altLang="en-US" sz="2800" b="1">
                <a:solidFill>
                  <a:srgbClr val="C00000"/>
                </a:solidFill>
                <a:latin typeface="Times New Roman" panose="02020603050405020304" pitchFamily="18" charset="0"/>
                <a:cs typeface="Times New Roman" panose="02020603050405020304" pitchFamily="18" charset="0"/>
              </a:rPr>
              <a:t>băn khoăn</a:t>
            </a:r>
            <a:r>
              <a:rPr lang="vi-VN" altLang="en-US" sz="2800">
                <a:solidFill>
                  <a:srgbClr val="000000"/>
                </a:solidFill>
                <a:latin typeface="Times New Roman" panose="02020603050405020304" pitchFamily="18" charset="0"/>
                <a:cs typeface="Times New Roman" panose="02020603050405020304" pitchFamily="18" charset="0"/>
              </a:rPr>
              <a:t>, tôi không </a:t>
            </a:r>
            <a:r>
              <a:rPr lang="vi-VN" altLang="en-US" sz="2800" b="1">
                <a:solidFill>
                  <a:srgbClr val="C00000"/>
                </a:solidFill>
                <a:latin typeface="Times New Roman" panose="02020603050405020304" pitchFamily="18" charset="0"/>
                <a:cs typeface="Times New Roman" panose="02020603050405020304" pitchFamily="18" charset="0"/>
              </a:rPr>
              <a:t>sao</a:t>
            </a:r>
            <a:r>
              <a:rPr lang="vi-VN" altLang="en-US" sz="2800">
                <a:solidFill>
                  <a:srgbClr val="000000"/>
                </a:solidFill>
                <a:latin typeface="Times New Roman" panose="02020603050405020304" pitchFamily="18" charset="0"/>
                <a:cs typeface="Times New Roman" panose="02020603050405020304" pitchFamily="18" charset="0"/>
              </a:rPr>
              <a:t> !</a:t>
            </a:r>
          </a:p>
          <a:p>
            <a:pPr algn="just"/>
            <a:r>
              <a:rPr lang="vi-VN" altLang="en-US" sz="2800">
                <a:solidFill>
                  <a:srgbClr val="000000"/>
                </a:solidFill>
                <a:latin typeface="Times New Roman" panose="02020603050405020304" pitchFamily="18" charset="0"/>
                <a:cs typeface="Times New Roman" panose="02020603050405020304" pitchFamily="18" charset="0"/>
              </a:rPr>
              <a:t>-  Dạ không ! Tôi chỉ muốn hỏi để </a:t>
            </a:r>
            <a:r>
              <a:rPr lang="vi-VN" altLang="en-US" sz="2800" b="1">
                <a:solidFill>
                  <a:srgbClr val="C00000"/>
                </a:solidFill>
                <a:latin typeface="Times New Roman" panose="02020603050405020304" pitchFamily="18" charset="0"/>
                <a:cs typeface="Times New Roman" panose="02020603050405020304" pitchFamily="18" charset="0"/>
              </a:rPr>
              <a:t>xem</a:t>
            </a:r>
            <a:r>
              <a:rPr lang="vi-VN" altLang="en-US" sz="2800">
                <a:solidFill>
                  <a:srgbClr val="000000"/>
                </a:solidFill>
                <a:latin typeface="Times New Roman" panose="02020603050405020304" pitchFamily="18" charset="0"/>
                <a:cs typeface="Times New Roman" panose="02020603050405020304" pitchFamily="18" charset="0"/>
              </a:rPr>
              <a:t> tôi có tìm đúng hàng ghế của mình không.</a:t>
            </a:r>
          </a:p>
        </p:txBody>
      </p:sp>
      <p:pic>
        <p:nvPicPr>
          <p:cNvPr id="4" name="Picture 2" descr="C:\Users\Admin\Downloads\logo tran binh ttrong.png">
            <a:extLst>
              <a:ext uri="{FF2B5EF4-FFF2-40B4-BE49-F238E27FC236}">
                <a16:creationId xmlns:a16="http://schemas.microsoft.com/office/drawing/2014/main" id="{4EABE891-52EC-4AA2-89FC-74517F53BA2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TextBox 1">
            <a:extLst>
              <a:ext uri="{FF2B5EF4-FFF2-40B4-BE49-F238E27FC236}">
                <a16:creationId xmlns:a16="http://schemas.microsoft.com/office/drawing/2014/main" id="{3049A44D-F76B-4BC5-9128-E21F61017D1E}"/>
              </a:ext>
            </a:extLst>
          </p:cNvPr>
          <p:cNvSpPr txBox="1">
            <a:spLocks noChangeArrowheads="1"/>
          </p:cNvSpPr>
          <p:nvPr/>
        </p:nvSpPr>
        <p:spPr bwMode="auto">
          <a:xfrm>
            <a:off x="1371600" y="609600"/>
            <a:ext cx="51054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000" b="1">
                <a:solidFill>
                  <a:srgbClr val="C00000"/>
                </a:solidFill>
                <a:latin typeface="Times New Roman" panose="02020603050405020304" pitchFamily="18" charset="0"/>
                <a:cs typeface="Times New Roman" panose="02020603050405020304" pitchFamily="18" charset="0"/>
              </a:rPr>
              <a:t>Bài 3: </a:t>
            </a:r>
            <a:r>
              <a:rPr lang="en-US" altLang="en-US" sz="3200" b="1">
                <a:solidFill>
                  <a:srgbClr val="C00000"/>
                </a:solidFill>
                <a:latin typeface="Times New Roman" panose="02020603050405020304" pitchFamily="18" charset="0"/>
                <a:cs typeface="Times New Roman" panose="02020603050405020304" pitchFamily="18" charset="0"/>
              </a:rPr>
              <a:t>Giải các câu đố sau:</a:t>
            </a:r>
            <a:endParaRPr lang="en-US" altLang="en-US" sz="3000" b="1">
              <a:solidFill>
                <a:srgbClr val="C00000"/>
              </a:solidFill>
              <a:latin typeface="Times New Roman" panose="02020603050405020304" pitchFamily="18" charset="0"/>
              <a:cs typeface="Times New Roman" panose="02020603050405020304" pitchFamily="18" charset="0"/>
            </a:endParaRPr>
          </a:p>
        </p:txBody>
      </p:sp>
      <p:sp>
        <p:nvSpPr>
          <p:cNvPr id="11267" name="TextBox 5">
            <a:extLst>
              <a:ext uri="{FF2B5EF4-FFF2-40B4-BE49-F238E27FC236}">
                <a16:creationId xmlns:a16="http://schemas.microsoft.com/office/drawing/2014/main" id="{C6F27237-917A-41D8-8234-2692CBA2DEC0}"/>
              </a:ext>
            </a:extLst>
          </p:cNvPr>
          <p:cNvSpPr txBox="1">
            <a:spLocks noChangeArrowheads="1"/>
          </p:cNvSpPr>
          <p:nvPr/>
        </p:nvSpPr>
        <p:spPr bwMode="auto">
          <a:xfrm>
            <a:off x="506413" y="1600200"/>
            <a:ext cx="8458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vi-VN" altLang="en-US" sz="3200">
                <a:solidFill>
                  <a:srgbClr val="000000"/>
                </a:solidFill>
                <a:latin typeface="Times New Roman" panose="02020603050405020304" pitchFamily="18" charset="0"/>
                <a:cs typeface="Times New Roman" panose="02020603050405020304" pitchFamily="18" charset="0"/>
              </a:rPr>
              <a:t>a)</a:t>
            </a:r>
          </a:p>
          <a:p>
            <a:pPr algn="ctr"/>
            <a:r>
              <a:rPr lang="vi-VN" altLang="en-US" sz="3200">
                <a:solidFill>
                  <a:srgbClr val="000000"/>
                </a:solidFill>
                <a:latin typeface="Times New Roman" panose="02020603050405020304" pitchFamily="18" charset="0"/>
                <a:cs typeface="Times New Roman" panose="02020603050405020304" pitchFamily="18" charset="0"/>
              </a:rPr>
              <a:t>Để nguyên - tên một loài chim</a:t>
            </a:r>
          </a:p>
          <a:p>
            <a:pPr algn="ctr"/>
            <a:r>
              <a:rPr lang="vi-VN" altLang="en-US" sz="3200">
                <a:solidFill>
                  <a:srgbClr val="000000"/>
                </a:solidFill>
                <a:latin typeface="Times New Roman" panose="02020603050405020304" pitchFamily="18" charset="0"/>
                <a:cs typeface="Times New Roman" panose="02020603050405020304" pitchFamily="18" charset="0"/>
              </a:rPr>
              <a:t>Bỏ sắc - thường thấy ban đêm trên trời.</a:t>
            </a:r>
          </a:p>
          <a:p>
            <a:pPr algn="ctr"/>
            <a:r>
              <a:rPr lang="vi-VN" altLang="en-US" sz="3200">
                <a:solidFill>
                  <a:srgbClr val="000000"/>
                </a:solidFill>
                <a:latin typeface="Times New Roman" panose="02020603050405020304" pitchFamily="18" charset="0"/>
                <a:cs typeface="Times New Roman" panose="02020603050405020304" pitchFamily="18" charset="0"/>
              </a:rPr>
              <a:t>                                                  (Là chữ g</a:t>
            </a:r>
            <a:r>
              <a:rPr lang="en-US" altLang="en-US" sz="3200">
                <a:solidFill>
                  <a:srgbClr val="000000"/>
                </a:solidFill>
                <a:latin typeface="Times New Roman" panose="02020603050405020304" pitchFamily="18" charset="0"/>
                <a:cs typeface="Times New Roman" panose="02020603050405020304" pitchFamily="18" charset="0"/>
              </a:rPr>
              <a:t>ì</a:t>
            </a:r>
            <a:r>
              <a:rPr lang="vi-VN" altLang="en-US" sz="3200">
                <a:solidFill>
                  <a:srgbClr val="000000"/>
                </a:solidFill>
                <a:latin typeface="Times New Roman" panose="02020603050405020304" pitchFamily="18" charset="0"/>
                <a:cs typeface="Times New Roman" panose="02020603050405020304" pitchFamily="18" charset="0"/>
              </a:rPr>
              <a:t>?)</a:t>
            </a:r>
          </a:p>
          <a:p>
            <a:pPr algn="just"/>
            <a:r>
              <a:rPr lang="vi-VN" altLang="en-US" sz="3200">
                <a:solidFill>
                  <a:srgbClr val="000000"/>
                </a:solidFill>
                <a:latin typeface="Times New Roman" panose="02020603050405020304" pitchFamily="18" charset="0"/>
                <a:cs typeface="Times New Roman" panose="02020603050405020304" pitchFamily="18" charset="0"/>
              </a:rPr>
              <a:t>b)</a:t>
            </a:r>
          </a:p>
          <a:p>
            <a:pPr algn="ctr"/>
            <a:r>
              <a:rPr lang="vi-VN" altLang="en-US" sz="3200">
                <a:solidFill>
                  <a:srgbClr val="000000"/>
                </a:solidFill>
                <a:latin typeface="Times New Roman" panose="02020603050405020304" pitchFamily="18" charset="0"/>
                <a:cs typeface="Times New Roman" panose="02020603050405020304" pitchFamily="18" charset="0"/>
              </a:rPr>
              <a:t>Để nguyên - vằng vặc trời đêm</a:t>
            </a:r>
          </a:p>
          <a:p>
            <a:pPr algn="ctr"/>
            <a:r>
              <a:rPr lang="vi-VN" altLang="en-US" sz="3200">
                <a:solidFill>
                  <a:srgbClr val="000000"/>
                </a:solidFill>
                <a:latin typeface="Times New Roman" panose="02020603050405020304" pitchFamily="18" charset="0"/>
                <a:cs typeface="Times New Roman" panose="02020603050405020304" pitchFamily="18" charset="0"/>
              </a:rPr>
              <a:t>Thêm sắc - màu phấn cùng em tới trường.</a:t>
            </a:r>
          </a:p>
          <a:p>
            <a:pPr algn="ctr"/>
            <a:r>
              <a:rPr lang="vi-VN" altLang="en-US" sz="3200">
                <a:solidFill>
                  <a:srgbClr val="000000"/>
                </a:solidFill>
                <a:latin typeface="Times New Roman" panose="02020603050405020304" pitchFamily="18" charset="0"/>
                <a:cs typeface="Times New Roman" panose="02020603050405020304" pitchFamily="18" charset="0"/>
              </a:rPr>
              <a:t>                                                      (Là chữ gì ?)</a:t>
            </a:r>
          </a:p>
        </p:txBody>
      </p:sp>
      <p:sp>
        <p:nvSpPr>
          <p:cNvPr id="4" name="TextBox 3">
            <a:extLst>
              <a:ext uri="{FF2B5EF4-FFF2-40B4-BE49-F238E27FC236}">
                <a16:creationId xmlns:a16="http://schemas.microsoft.com/office/drawing/2014/main" id="{2F26C6C6-DC68-41A2-BEEA-550D29D48CAA}"/>
              </a:ext>
            </a:extLst>
          </p:cNvPr>
          <p:cNvSpPr txBox="1">
            <a:spLocks noChangeArrowheads="1"/>
          </p:cNvSpPr>
          <p:nvPr/>
        </p:nvSpPr>
        <p:spPr bwMode="auto">
          <a:xfrm>
            <a:off x="3352800" y="3136900"/>
            <a:ext cx="175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200" b="1">
                <a:solidFill>
                  <a:srgbClr val="0000FF"/>
                </a:solidFill>
                <a:latin typeface="Times New Roman" panose="02020603050405020304" pitchFamily="18" charset="0"/>
                <a:cs typeface="Times New Roman" panose="02020603050405020304" pitchFamily="18" charset="0"/>
              </a:rPr>
              <a:t>sáo – sao </a:t>
            </a:r>
          </a:p>
        </p:txBody>
      </p:sp>
      <p:sp>
        <p:nvSpPr>
          <p:cNvPr id="7" name="TextBox 6">
            <a:extLst>
              <a:ext uri="{FF2B5EF4-FFF2-40B4-BE49-F238E27FC236}">
                <a16:creationId xmlns:a16="http://schemas.microsoft.com/office/drawing/2014/main" id="{8E55CC2C-5CD2-4DD4-B3B0-D7642B0D4909}"/>
              </a:ext>
            </a:extLst>
          </p:cNvPr>
          <p:cNvSpPr txBox="1">
            <a:spLocks noChangeArrowheads="1"/>
          </p:cNvSpPr>
          <p:nvPr/>
        </p:nvSpPr>
        <p:spPr bwMode="auto">
          <a:xfrm>
            <a:off x="2952750" y="5218113"/>
            <a:ext cx="28956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200" b="1">
                <a:solidFill>
                  <a:srgbClr val="0000FF"/>
                </a:solidFill>
                <a:latin typeface="Times New Roman" panose="02020603050405020304" pitchFamily="18" charset="0"/>
                <a:cs typeface="Times New Roman" panose="02020603050405020304" pitchFamily="18" charset="0"/>
              </a:rPr>
              <a:t>trăng – trắng</a:t>
            </a:r>
          </a:p>
        </p:txBody>
      </p:sp>
      <p:pic>
        <p:nvPicPr>
          <p:cNvPr id="6" name="Picture 2" descr="C:\Users\Admin\Downloads\logo tran binh ttrong.png">
            <a:extLst>
              <a:ext uri="{FF2B5EF4-FFF2-40B4-BE49-F238E27FC236}">
                <a16:creationId xmlns:a16="http://schemas.microsoft.com/office/drawing/2014/main" id="{6E4E9DE5-117A-4FF0-BE4C-5C224823C93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Plantas_0489">
            <a:extLst>
              <a:ext uri="{FF2B5EF4-FFF2-40B4-BE49-F238E27FC236}">
                <a16:creationId xmlns:a16="http://schemas.microsoft.com/office/drawing/2014/main" id="{3A9585D8-DBDB-4EF0-97A4-CFE30A64EC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06763"/>
            <a:ext cx="4572000" cy="3551237"/>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1" name="Picture 6" descr="Plantas_0489">
            <a:extLst>
              <a:ext uri="{FF2B5EF4-FFF2-40B4-BE49-F238E27FC236}">
                <a16:creationId xmlns:a16="http://schemas.microsoft.com/office/drawing/2014/main" id="{9DC838C6-47C6-4A35-A5D1-8882A0A3C1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67687">
            <a:off x="152400" y="381000"/>
            <a:ext cx="1066800" cy="10668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2" name="Picture 7" descr="Plantas_0489">
            <a:extLst>
              <a:ext uri="{FF2B5EF4-FFF2-40B4-BE49-F238E27FC236}">
                <a16:creationId xmlns:a16="http://schemas.microsoft.com/office/drawing/2014/main" id="{19EF07F8-280A-4A22-8FA4-9E16378A1F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67687">
            <a:off x="152400" y="1828800"/>
            <a:ext cx="2209800" cy="16002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3" name="Picture 8" descr="Plantas_0489">
            <a:extLst>
              <a:ext uri="{FF2B5EF4-FFF2-40B4-BE49-F238E27FC236}">
                <a16:creationId xmlns:a16="http://schemas.microsoft.com/office/drawing/2014/main" id="{4F209D39-47BC-400A-8517-771FB54202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5257800"/>
            <a:ext cx="2819400" cy="160020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2294" name="Picture 9" descr="Plantas_0489">
            <a:extLst>
              <a:ext uri="{FF2B5EF4-FFF2-40B4-BE49-F238E27FC236}">
                <a16:creationId xmlns:a16="http://schemas.microsoft.com/office/drawing/2014/main" id="{760B90DD-B6FA-41E6-B445-99409FE977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6000750"/>
            <a:ext cx="1905000" cy="857250"/>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A86F432-D90B-4689-A7FA-7A4ED4E7CBA6}"/>
              </a:ext>
            </a:extLst>
          </p:cNvPr>
          <p:cNvSpPr/>
          <p:nvPr/>
        </p:nvSpPr>
        <p:spPr>
          <a:xfrm>
            <a:off x="2553856" y="1830708"/>
            <a:ext cx="6096000" cy="2308324"/>
          </a:xfrm>
          <a:prstGeom prst="rect">
            <a:avLst/>
          </a:prstGeom>
          <a:noFill/>
        </p:spPr>
        <p:txBody>
          <a:bodyPr wrap="square">
            <a:spAutoFit/>
            <a:scene3d>
              <a:camera prst="orthographicFront"/>
              <a:lightRig rig="soft" dir="t">
                <a:rot lat="0" lon="0" rev="10800000"/>
              </a:lightRig>
            </a:scene3d>
            <a:sp3d>
              <a:bevelT w="27940" h="12700"/>
              <a:contourClr>
                <a:srgbClr val="DDDDDD"/>
              </a:contourClr>
            </a:sp3d>
          </a:bodyPr>
          <a:lstStyle/>
          <a:p>
            <a:pPr algn="ctr" eaLnBrk="1" hangingPunct="1">
              <a:defRPr/>
            </a:pPr>
            <a:r>
              <a:rPr lang="en-US" sz="48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Chúc</a:t>
            </a:r>
            <a:r>
              <a:rPr lang="en-US" sz="48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8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các</a:t>
            </a:r>
            <a:r>
              <a:rPr lang="en-US" sz="48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800" b="1" spc="15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em</a:t>
            </a:r>
            <a:r>
              <a:rPr lang="en-US" sz="4800" b="1" spc="15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thật nhiều sức </a:t>
            </a:r>
            <a:r>
              <a:rPr lang="en-US" sz="48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khỏe</a:t>
            </a:r>
            <a:r>
              <a:rPr lang="en-US" sz="48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8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và</a:t>
            </a:r>
            <a:r>
              <a:rPr lang="en-US" sz="48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8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học</a:t>
            </a:r>
            <a:r>
              <a:rPr lang="en-US" sz="48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8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tập</a:t>
            </a:r>
            <a:r>
              <a:rPr lang="en-US" sz="48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r>
              <a:rPr lang="en-US" sz="4800" b="1" spc="150" dirty="0" err="1">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tốt</a:t>
            </a:r>
            <a:r>
              <a:rPr lang="en-US" sz="48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rPr>
              <a:t> !</a:t>
            </a:r>
            <a:endParaRPr lang="en-US" sz="4400" b="1" spc="150" dirty="0">
              <a:ln w="11430"/>
              <a:solidFill>
                <a:srgbClr val="FF0000"/>
              </a:solidFill>
              <a:effectLst>
                <a:outerShdw blurRad="25400" algn="tl" rotWithShape="0">
                  <a:srgbClr val="000000">
                    <a:alpha val="43000"/>
                  </a:srgbClr>
                </a:outerShdw>
              </a:effectLst>
              <a:latin typeface="Times New Roman" pitchFamily="18" charset="0"/>
              <a:cs typeface="Times New Roman" pitchFamily="18" charset="0"/>
            </a:endParaRPr>
          </a:p>
        </p:txBody>
      </p:sp>
      <p:pic>
        <p:nvPicPr>
          <p:cNvPr id="8" name="Picture 2" descr="C:\Users\Admin\Downloads\logo tran binh ttrong.png">
            <a:extLst>
              <a:ext uri="{FF2B5EF4-FFF2-40B4-BE49-F238E27FC236}">
                <a16:creationId xmlns:a16="http://schemas.microsoft.com/office/drawing/2014/main" id="{07E49408-B7E3-472C-B81D-FF1C8C2089A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8216" y="189440"/>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TextBox 1">
            <a:extLst>
              <a:ext uri="{FF2B5EF4-FFF2-40B4-BE49-F238E27FC236}">
                <a16:creationId xmlns:a16="http://schemas.microsoft.com/office/drawing/2014/main" id="{850AB096-20C1-44D9-823C-E6CCFB1E8537}"/>
              </a:ext>
            </a:extLst>
          </p:cNvPr>
          <p:cNvSpPr txBox="1">
            <a:spLocks noChangeArrowheads="1"/>
          </p:cNvSpPr>
          <p:nvPr/>
        </p:nvSpPr>
        <p:spPr bwMode="auto">
          <a:xfrm>
            <a:off x="233363" y="1179513"/>
            <a:ext cx="868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600">
                <a:solidFill>
                  <a:srgbClr val="C00000"/>
                </a:solidFill>
                <a:latin typeface="Times New Roman" panose="02020603050405020304" pitchFamily="18" charset="0"/>
                <a:cs typeface="Times New Roman" panose="02020603050405020304" pitchFamily="18" charset="0"/>
              </a:rPr>
              <a:t>    </a:t>
            </a:r>
            <a:r>
              <a:rPr lang="en-US" altLang="en-US" sz="3600" u="sng">
                <a:solidFill>
                  <a:srgbClr val="C00000"/>
                </a:solidFill>
                <a:latin typeface="Times New Roman" panose="02020603050405020304" pitchFamily="18" charset="0"/>
                <a:cs typeface="Times New Roman" panose="02020603050405020304" pitchFamily="18" charset="0"/>
              </a:rPr>
              <a:t>lỗi</a:t>
            </a:r>
            <a:r>
              <a:rPr lang="en-US" altLang="en-US" sz="3600">
                <a:solidFill>
                  <a:srgbClr val="C00000"/>
                </a:solidFill>
                <a:latin typeface="Times New Roman" panose="02020603050405020304" pitchFamily="18" charset="0"/>
                <a:cs typeface="Times New Roman" panose="02020603050405020304" pitchFamily="18" charset="0"/>
              </a:rPr>
              <a:t>                      </a:t>
            </a:r>
            <a:r>
              <a:rPr lang="en-US" altLang="en-US" sz="3600" u="sng">
                <a:solidFill>
                  <a:srgbClr val="C00000"/>
                </a:solidFill>
                <a:latin typeface="Times New Roman" panose="02020603050405020304" pitchFamily="18" charset="0"/>
                <a:cs typeface="Times New Roman" panose="02020603050405020304" pitchFamily="18" charset="0"/>
              </a:rPr>
              <a:t>Chính tả</a:t>
            </a:r>
          </a:p>
          <a:p>
            <a:pPr algn="ctr"/>
            <a:r>
              <a:rPr lang="en-US" altLang="en-US" sz="3600">
                <a:latin typeface="HP001 4 hàng" panose="020B0603050302020204" pitchFamily="34" charset="0"/>
              </a:rPr>
              <a:t>   </a:t>
            </a:r>
            <a:r>
              <a:rPr lang="en-US" altLang="en-US" sz="3600">
                <a:solidFill>
                  <a:srgbClr val="009900"/>
                </a:solidFill>
                <a:latin typeface="Times New Roman" panose="02020603050405020304" pitchFamily="18" charset="0"/>
                <a:cs typeface="Times New Roman" panose="02020603050405020304" pitchFamily="18" charset="0"/>
              </a:rPr>
              <a:t>M</a:t>
            </a:r>
            <a:r>
              <a:rPr lang="vi-VN" altLang="en-US" sz="3600">
                <a:solidFill>
                  <a:srgbClr val="009900"/>
                </a:solidFill>
                <a:latin typeface="Times New Roman" panose="02020603050405020304" pitchFamily="18" charset="0"/>
                <a:cs typeface="Times New Roman" panose="02020603050405020304" pitchFamily="18" charset="0"/>
              </a:rPr>
              <a:t>ư</a:t>
            </a:r>
            <a:r>
              <a:rPr lang="en-US" altLang="en-US" sz="3600">
                <a:solidFill>
                  <a:srgbClr val="009900"/>
                </a:solidFill>
                <a:latin typeface="Times New Roman" panose="02020603050405020304" pitchFamily="18" charset="0"/>
                <a:cs typeface="Times New Roman" panose="02020603050405020304" pitchFamily="18" charset="0"/>
              </a:rPr>
              <a:t>ời năm cõng bạn đi học</a:t>
            </a:r>
          </a:p>
        </p:txBody>
      </p:sp>
      <p:sp>
        <p:nvSpPr>
          <p:cNvPr id="3075" name="TextBox 2">
            <a:extLst>
              <a:ext uri="{FF2B5EF4-FFF2-40B4-BE49-F238E27FC236}">
                <a16:creationId xmlns:a16="http://schemas.microsoft.com/office/drawing/2014/main" id="{768025B1-FD8A-47A0-8A73-B99826EC2F37}"/>
              </a:ext>
            </a:extLst>
          </p:cNvPr>
          <p:cNvSpPr txBox="1">
            <a:spLocks noChangeArrowheads="1"/>
          </p:cNvSpPr>
          <p:nvPr/>
        </p:nvSpPr>
        <p:spPr bwMode="auto">
          <a:xfrm>
            <a:off x="228600" y="533400"/>
            <a:ext cx="8686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3600">
                <a:latin typeface="Times New Roman" panose="02020603050405020304" pitchFamily="18" charset="0"/>
                <a:cs typeface="Times New Roman" panose="02020603050405020304" pitchFamily="18" charset="0"/>
              </a:rPr>
              <a:t>Thứ        ngày        tháng       năm</a:t>
            </a:r>
          </a:p>
        </p:txBody>
      </p:sp>
      <p:cxnSp>
        <p:nvCxnSpPr>
          <p:cNvPr id="3" name="Straight Connector 2">
            <a:extLst>
              <a:ext uri="{FF2B5EF4-FFF2-40B4-BE49-F238E27FC236}">
                <a16:creationId xmlns:a16="http://schemas.microsoft.com/office/drawing/2014/main" id="{B7D98547-B0D4-4CBD-A5E8-3074326E4A35}"/>
              </a:ext>
            </a:extLst>
          </p:cNvPr>
          <p:cNvCxnSpPr/>
          <p:nvPr/>
        </p:nvCxnSpPr>
        <p:spPr>
          <a:xfrm>
            <a:off x="1752600" y="2133600"/>
            <a:ext cx="0" cy="4267200"/>
          </a:xfrm>
          <a:prstGeom prst="line">
            <a:avLst/>
          </a:prstGeom>
          <a:ln w="28575"/>
        </p:spPr>
        <p:style>
          <a:lnRef idx="1">
            <a:schemeClr val="dk1"/>
          </a:lnRef>
          <a:fillRef idx="0">
            <a:schemeClr val="dk1"/>
          </a:fillRef>
          <a:effectRef idx="0">
            <a:schemeClr val="dk1"/>
          </a:effectRef>
          <a:fontRef idx="minor">
            <a:schemeClr val="tx1"/>
          </a:fontRef>
        </p:style>
      </p:cxnSp>
      <p:pic>
        <p:nvPicPr>
          <p:cNvPr id="6" name="Picture 2" descr="C:\Users\Admin\Downloads\logo tran binh ttrong.png">
            <a:extLst>
              <a:ext uri="{FF2B5EF4-FFF2-40B4-BE49-F238E27FC236}">
                <a16:creationId xmlns:a16="http://schemas.microsoft.com/office/drawing/2014/main" id="{DB64F17D-6327-44F9-8491-7F509D79836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ext Box 10">
            <a:extLst>
              <a:ext uri="{FF2B5EF4-FFF2-40B4-BE49-F238E27FC236}">
                <a16:creationId xmlns:a16="http://schemas.microsoft.com/office/drawing/2014/main" id="{2C5A5D77-09F6-48D3-8F6F-49BBD9C4AA7E}"/>
              </a:ext>
            </a:extLst>
          </p:cNvPr>
          <p:cNvSpPr txBox="1">
            <a:spLocks noChangeArrowheads="1"/>
          </p:cNvSpPr>
          <p:nvPr/>
        </p:nvSpPr>
        <p:spPr bwMode="auto">
          <a:xfrm>
            <a:off x="533400" y="0"/>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a:solidFill>
                  <a:srgbClr val="C00000"/>
                </a:solidFill>
                <a:latin typeface="Times New Roman" panose="02020603050405020304" pitchFamily="18" charset="0"/>
              </a:rPr>
              <a:t> Mười năm cõng bạn đi học</a:t>
            </a:r>
          </a:p>
        </p:txBody>
      </p:sp>
      <p:sp>
        <p:nvSpPr>
          <p:cNvPr id="4099" name="Text Box 13">
            <a:extLst>
              <a:ext uri="{FF2B5EF4-FFF2-40B4-BE49-F238E27FC236}">
                <a16:creationId xmlns:a16="http://schemas.microsoft.com/office/drawing/2014/main" id="{87CAD5CD-E7AA-4CDB-A178-3E3F0A1C23AF}"/>
              </a:ext>
            </a:extLst>
          </p:cNvPr>
          <p:cNvSpPr txBox="1">
            <a:spLocks noChangeArrowheads="1"/>
          </p:cNvSpPr>
          <p:nvPr/>
        </p:nvSpPr>
        <p:spPr bwMode="auto">
          <a:xfrm>
            <a:off x="289389" y="838200"/>
            <a:ext cx="8565222" cy="575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a:latin typeface="Times New Roman" panose="02020603050405020304" pitchFamily="18" charset="0"/>
                <a:cs typeface="Times New Roman" panose="02020603050405020304" pitchFamily="18" charset="0"/>
              </a:rPr>
              <a:t>            Ở xã Vinh Quang, huyện Chiêm Hoá, tỉnh Tuyên Quang, ai cũng biết câu chuyện cảm động về em Đoàn Trường Sinh 10 năm cõng bạn đến trường.Quãng đường từ nhà Sinh tới trường dài hơn 4 ki – lô- mét, qua đèo, vượt suối, khúc khuỷu, gập ghềnh. Thế mà Sinh không quản khó khăn, ngày ngày cõng bạn Hanh bị liệt cả hai chân đi về. Nhờ bạn giúp đỡ, lại có chí học hành, nhiều năm liền, Hanh là học sinh tiên tiến, có năm còn tham gia đội tuyển học sinh giỏi cấp huyện.</a:t>
            </a:r>
          </a:p>
          <a:p>
            <a:pPr algn="just" eaLnBrk="1" hangingPunct="1">
              <a:spcBef>
                <a:spcPct val="50000"/>
              </a:spcBef>
              <a:buFontTx/>
              <a:buNone/>
            </a:pPr>
            <a:r>
              <a:rPr lang="en-US" altLang="en-US">
                <a:latin typeface="Times New Roman" panose="02020603050405020304" pitchFamily="18" charset="0"/>
                <a:cs typeface="Times New Roman" panose="02020603050405020304" pitchFamily="18" charset="0"/>
              </a:rPr>
              <a:t>                          		Theo báo Đại Đoàn Kết</a:t>
            </a:r>
          </a:p>
        </p:txBody>
      </p:sp>
      <p:pic>
        <p:nvPicPr>
          <p:cNvPr id="4" name="Picture 2" descr="C:\Users\Admin\Downloads\logo tran binh ttrong.png">
            <a:extLst>
              <a:ext uri="{FF2B5EF4-FFF2-40B4-BE49-F238E27FC236}">
                <a16:creationId xmlns:a16="http://schemas.microsoft.com/office/drawing/2014/main" id="{1403BEC3-90E6-42A0-AB8A-6C6FE05F29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CF9768-56C3-4D73-B068-74DA8BD3A588}"/>
              </a:ext>
            </a:extLst>
          </p:cNvPr>
          <p:cNvSpPr txBox="1">
            <a:spLocks noChangeArrowheads="1"/>
          </p:cNvSpPr>
          <p:nvPr/>
        </p:nvSpPr>
        <p:spPr bwMode="auto">
          <a:xfrm>
            <a:off x="304800" y="1458913"/>
            <a:ext cx="632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b="1">
                <a:solidFill>
                  <a:srgbClr val="C00000"/>
                </a:solidFill>
                <a:latin typeface="Times New Roman" panose="02020603050405020304" pitchFamily="18" charset="0"/>
                <a:cs typeface="Times New Roman" panose="02020603050405020304" pitchFamily="18" charset="0"/>
              </a:rPr>
              <a:t>1. Bạn Sinh đã làm gì để giúp đỡ Hạnh?</a:t>
            </a:r>
          </a:p>
        </p:txBody>
      </p:sp>
      <p:sp>
        <p:nvSpPr>
          <p:cNvPr id="7" name="TextBox 6">
            <a:extLst>
              <a:ext uri="{FF2B5EF4-FFF2-40B4-BE49-F238E27FC236}">
                <a16:creationId xmlns:a16="http://schemas.microsoft.com/office/drawing/2014/main" id="{86F9DC27-CE16-4974-BED0-C20F833D3520}"/>
              </a:ext>
            </a:extLst>
          </p:cNvPr>
          <p:cNvSpPr txBox="1">
            <a:spLocks noChangeArrowheads="1"/>
          </p:cNvSpPr>
          <p:nvPr/>
        </p:nvSpPr>
        <p:spPr bwMode="auto">
          <a:xfrm>
            <a:off x="304800" y="2833688"/>
            <a:ext cx="74676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b="1">
                <a:solidFill>
                  <a:srgbClr val="C00000"/>
                </a:solidFill>
                <a:latin typeface="Times New Roman" panose="02020603050405020304" pitchFamily="18" charset="0"/>
                <a:cs typeface="Times New Roman" panose="02020603050405020304" pitchFamily="18" charset="0"/>
              </a:rPr>
              <a:t>2. Việc làm của Sinh đáng trân trọng chỗ nào?</a:t>
            </a:r>
          </a:p>
        </p:txBody>
      </p:sp>
      <p:sp>
        <p:nvSpPr>
          <p:cNvPr id="8" name="TextBox 7">
            <a:extLst>
              <a:ext uri="{FF2B5EF4-FFF2-40B4-BE49-F238E27FC236}">
                <a16:creationId xmlns:a16="http://schemas.microsoft.com/office/drawing/2014/main" id="{F93D6384-5B61-4B09-AE33-D1A8DEC9DAE3}"/>
              </a:ext>
            </a:extLst>
          </p:cNvPr>
          <p:cNvSpPr txBox="1">
            <a:spLocks noChangeArrowheads="1"/>
          </p:cNvSpPr>
          <p:nvPr/>
        </p:nvSpPr>
        <p:spPr bwMode="auto">
          <a:xfrm>
            <a:off x="685800" y="2119313"/>
            <a:ext cx="6324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a:latin typeface="Times New Roman" panose="02020603050405020304" pitchFamily="18" charset="0"/>
                <a:cs typeface="Times New Roman" panose="02020603050405020304" pitchFamily="18" charset="0"/>
              </a:rPr>
              <a:t>Sinh cõng bạn đi học suốt m</a:t>
            </a:r>
            <a:r>
              <a:rPr lang="vi-VN" altLang="en-US" sz="2800">
                <a:latin typeface="Times New Roman" panose="02020603050405020304" pitchFamily="18" charset="0"/>
                <a:cs typeface="Times New Roman" panose="02020603050405020304" pitchFamily="18" charset="0"/>
              </a:rPr>
              <a:t>ư</a:t>
            </a:r>
            <a:r>
              <a:rPr lang="en-US" altLang="en-US" sz="2800">
                <a:latin typeface="Times New Roman" panose="02020603050405020304" pitchFamily="18" charset="0"/>
                <a:cs typeface="Times New Roman" panose="02020603050405020304" pitchFamily="18" charset="0"/>
              </a:rPr>
              <a:t>ời năm</a:t>
            </a:r>
          </a:p>
        </p:txBody>
      </p:sp>
      <p:sp>
        <p:nvSpPr>
          <p:cNvPr id="9" name="TextBox 8">
            <a:extLst>
              <a:ext uri="{FF2B5EF4-FFF2-40B4-BE49-F238E27FC236}">
                <a16:creationId xmlns:a16="http://schemas.microsoft.com/office/drawing/2014/main" id="{2DABC13E-F405-4076-987A-911812E2AE51}"/>
              </a:ext>
            </a:extLst>
          </p:cNvPr>
          <p:cNvSpPr txBox="1">
            <a:spLocks noChangeArrowheads="1"/>
          </p:cNvSpPr>
          <p:nvPr/>
        </p:nvSpPr>
        <p:spPr bwMode="auto">
          <a:xfrm>
            <a:off x="304800" y="3560763"/>
            <a:ext cx="8153400"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a:latin typeface="Times New Roman" panose="02020603050405020304" pitchFamily="18" charset="0"/>
                <a:cs typeface="Times New Roman" panose="02020603050405020304" pitchFamily="18" charset="0"/>
              </a:rPr>
              <a:t>    Tuy còn nhỏ nh</a:t>
            </a:r>
            <a:r>
              <a:rPr lang="vi-VN" altLang="en-US" sz="2800">
                <a:latin typeface="Times New Roman" panose="02020603050405020304" pitchFamily="18" charset="0"/>
                <a:cs typeface="Times New Roman" panose="02020603050405020304" pitchFamily="18" charset="0"/>
              </a:rPr>
              <a:t>ư</a:t>
            </a:r>
            <a:r>
              <a:rPr lang="en-US" altLang="en-US" sz="2800">
                <a:latin typeface="Times New Roman" panose="02020603050405020304" pitchFamily="18" charset="0"/>
                <a:cs typeface="Times New Roman" panose="02020603050405020304" pitchFamily="18" charset="0"/>
              </a:rPr>
              <a:t>ng Sinh không quản khó khăn, ngày ngày cõng Hạnh tới tr</a:t>
            </a:r>
            <a:r>
              <a:rPr lang="vi-VN" altLang="en-US" sz="2800">
                <a:latin typeface="Times New Roman" panose="02020603050405020304" pitchFamily="18" charset="0"/>
                <a:cs typeface="Times New Roman" panose="02020603050405020304" pitchFamily="18" charset="0"/>
              </a:rPr>
              <a:t>ư</a:t>
            </a:r>
            <a:r>
              <a:rPr lang="en-US" altLang="en-US" sz="2800">
                <a:latin typeface="Times New Roman" panose="02020603050405020304" pitchFamily="18" charset="0"/>
                <a:cs typeface="Times New Roman" panose="02020603050405020304" pitchFamily="18" charset="0"/>
              </a:rPr>
              <a:t>ờng với đoạn đ</a:t>
            </a:r>
            <a:r>
              <a:rPr lang="vi-VN" altLang="en-US" sz="2800">
                <a:latin typeface="Times New Roman" panose="02020603050405020304" pitchFamily="18" charset="0"/>
                <a:cs typeface="Times New Roman" panose="02020603050405020304" pitchFamily="18" charset="0"/>
              </a:rPr>
              <a:t>ư</a:t>
            </a:r>
            <a:r>
              <a:rPr lang="en-US" altLang="en-US" sz="2800">
                <a:latin typeface="Times New Roman" panose="02020603050405020304" pitchFamily="18" charset="0"/>
                <a:cs typeface="Times New Roman" panose="02020603050405020304" pitchFamily="18" charset="0"/>
              </a:rPr>
              <a:t>ờng dài h</a:t>
            </a:r>
            <a:r>
              <a:rPr lang="vi-VN" altLang="en-US" sz="2800">
                <a:latin typeface="Times New Roman" panose="02020603050405020304" pitchFamily="18" charset="0"/>
                <a:cs typeface="Times New Roman" panose="02020603050405020304" pitchFamily="18" charset="0"/>
              </a:rPr>
              <a:t>ơ</a:t>
            </a:r>
            <a:r>
              <a:rPr lang="en-US" altLang="en-US" sz="2800">
                <a:latin typeface="Times New Roman" panose="02020603050405020304" pitchFamily="18" charset="0"/>
                <a:cs typeface="Times New Roman" panose="02020603050405020304" pitchFamily="18" charset="0"/>
              </a:rPr>
              <a:t>n 4 ki-lô-mét, qua đèo, v</a:t>
            </a:r>
            <a:r>
              <a:rPr lang="vi-VN" altLang="en-US" sz="2800">
                <a:latin typeface="Times New Roman" panose="02020603050405020304" pitchFamily="18" charset="0"/>
                <a:cs typeface="Times New Roman" panose="02020603050405020304" pitchFamily="18" charset="0"/>
              </a:rPr>
              <a:t>ư</a:t>
            </a:r>
            <a:r>
              <a:rPr lang="en-US" altLang="en-US" sz="2800">
                <a:latin typeface="Times New Roman" panose="02020603050405020304" pitchFamily="18" charset="0"/>
                <a:cs typeface="Times New Roman" panose="02020603050405020304" pitchFamily="18" charset="0"/>
              </a:rPr>
              <a:t>ợt suối, khúc khuỷu, gập ghềnh.</a:t>
            </a:r>
          </a:p>
        </p:txBody>
      </p:sp>
      <p:sp>
        <p:nvSpPr>
          <p:cNvPr id="3" name="TextBox 2">
            <a:extLst>
              <a:ext uri="{FF2B5EF4-FFF2-40B4-BE49-F238E27FC236}">
                <a16:creationId xmlns:a16="http://schemas.microsoft.com/office/drawing/2014/main" id="{AF37D142-3B7F-46F9-ADF6-29CDF09A5894}"/>
              </a:ext>
            </a:extLst>
          </p:cNvPr>
          <p:cNvSpPr txBox="1"/>
          <p:nvPr/>
        </p:nvSpPr>
        <p:spPr>
          <a:xfrm>
            <a:off x="3657600" y="511175"/>
            <a:ext cx="2057400" cy="523875"/>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a:spAutoFit/>
          </a:bodyPr>
          <a:lstStyle/>
          <a:p>
            <a:pPr>
              <a:defRPr/>
            </a:pPr>
            <a:r>
              <a:rPr lang="en-US" sz="2800" dirty="0" err="1">
                <a:latin typeface="Times New Roman" panose="02020603050405020304" pitchFamily="18" charset="0"/>
                <a:cs typeface="Times New Roman" panose="02020603050405020304" pitchFamily="18" charset="0"/>
              </a:rPr>
              <a:t>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endParaRPr lang="en-US" sz="2800" dirty="0">
              <a:latin typeface="Times New Roman" panose="02020603050405020304" pitchFamily="18" charset="0"/>
              <a:cs typeface="Times New Roman" panose="02020603050405020304" pitchFamily="18" charset="0"/>
            </a:endParaRPr>
          </a:p>
        </p:txBody>
      </p:sp>
      <p:pic>
        <p:nvPicPr>
          <p:cNvPr id="10" name="Picture 2" descr="C:\Users\Admin\Downloads\logo tran binh ttrong.png">
            <a:extLst>
              <a:ext uri="{FF2B5EF4-FFF2-40B4-BE49-F238E27FC236}">
                <a16:creationId xmlns:a16="http://schemas.microsoft.com/office/drawing/2014/main" id="{2CA1CBF2-5CBD-4193-9941-51458140F7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6" name="Text Box 10">
            <a:extLst>
              <a:ext uri="{FF2B5EF4-FFF2-40B4-BE49-F238E27FC236}">
                <a16:creationId xmlns:a16="http://schemas.microsoft.com/office/drawing/2014/main" id="{826AD407-3FA1-4CA7-811D-B0A511ADCE00}"/>
              </a:ext>
            </a:extLst>
          </p:cNvPr>
          <p:cNvSpPr txBox="1">
            <a:spLocks noChangeArrowheads="1"/>
          </p:cNvSpPr>
          <p:nvPr/>
        </p:nvSpPr>
        <p:spPr bwMode="auto">
          <a:xfrm>
            <a:off x="381000" y="439738"/>
            <a:ext cx="83058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a:solidFill>
                  <a:srgbClr val="C00000"/>
                </a:solidFill>
                <a:latin typeface="Times New Roman" panose="02020603050405020304" pitchFamily="18" charset="0"/>
              </a:rPr>
              <a:t> Mười năm cõng bạn đi học</a:t>
            </a:r>
          </a:p>
        </p:txBody>
      </p:sp>
      <p:sp>
        <p:nvSpPr>
          <p:cNvPr id="6147" name="Text Box 13">
            <a:extLst>
              <a:ext uri="{FF2B5EF4-FFF2-40B4-BE49-F238E27FC236}">
                <a16:creationId xmlns:a16="http://schemas.microsoft.com/office/drawing/2014/main" id="{536EA52D-FBFA-4AFD-A9D1-0B7456AFD5CF}"/>
              </a:ext>
            </a:extLst>
          </p:cNvPr>
          <p:cNvSpPr txBox="1">
            <a:spLocks noChangeArrowheads="1"/>
          </p:cNvSpPr>
          <p:nvPr/>
        </p:nvSpPr>
        <p:spPr bwMode="auto">
          <a:xfrm>
            <a:off x="457200" y="1447800"/>
            <a:ext cx="8229600" cy="461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800">
                <a:latin typeface="Times New Roman" panose="02020603050405020304" pitchFamily="18" charset="0"/>
                <a:cs typeface="Times New Roman" panose="02020603050405020304" pitchFamily="18" charset="0"/>
              </a:rPr>
              <a:t>            Ở xã </a:t>
            </a:r>
            <a:r>
              <a:rPr lang="en-US" altLang="en-US" sz="2800">
                <a:solidFill>
                  <a:srgbClr val="FF0000"/>
                </a:solidFill>
                <a:latin typeface="Times New Roman" panose="02020603050405020304" pitchFamily="18" charset="0"/>
                <a:cs typeface="Times New Roman" panose="02020603050405020304" pitchFamily="18" charset="0"/>
              </a:rPr>
              <a:t>Vinh Quang</a:t>
            </a:r>
            <a:r>
              <a:rPr lang="en-US" altLang="en-US" sz="2800">
                <a:latin typeface="Times New Roman" panose="02020603050405020304" pitchFamily="18" charset="0"/>
                <a:cs typeface="Times New Roman" panose="02020603050405020304" pitchFamily="18" charset="0"/>
              </a:rPr>
              <a:t>, huyện </a:t>
            </a:r>
            <a:r>
              <a:rPr lang="en-US" altLang="en-US" sz="2800">
                <a:solidFill>
                  <a:srgbClr val="FF0000"/>
                </a:solidFill>
                <a:latin typeface="Times New Roman" panose="02020603050405020304" pitchFamily="18" charset="0"/>
                <a:cs typeface="Times New Roman" panose="02020603050405020304" pitchFamily="18" charset="0"/>
              </a:rPr>
              <a:t>Chiêm Hoá</a:t>
            </a:r>
            <a:r>
              <a:rPr lang="en-US" altLang="en-US" sz="2800">
                <a:latin typeface="Times New Roman" panose="02020603050405020304" pitchFamily="18" charset="0"/>
                <a:cs typeface="Times New Roman" panose="02020603050405020304" pitchFamily="18" charset="0"/>
              </a:rPr>
              <a:t>, tỉnh </a:t>
            </a:r>
            <a:r>
              <a:rPr lang="en-US" altLang="en-US" sz="2800">
                <a:solidFill>
                  <a:srgbClr val="FF0000"/>
                </a:solidFill>
                <a:latin typeface="Times New Roman" panose="02020603050405020304" pitchFamily="18" charset="0"/>
                <a:cs typeface="Times New Roman" panose="02020603050405020304" pitchFamily="18" charset="0"/>
              </a:rPr>
              <a:t>Tuyên Quang</a:t>
            </a:r>
            <a:r>
              <a:rPr lang="en-US" altLang="en-US" sz="2800">
                <a:latin typeface="Times New Roman" panose="02020603050405020304" pitchFamily="18" charset="0"/>
                <a:cs typeface="Times New Roman" panose="02020603050405020304" pitchFamily="18" charset="0"/>
              </a:rPr>
              <a:t>, ai cũng biết câu chuyện cảm động về em </a:t>
            </a:r>
            <a:r>
              <a:rPr lang="en-US" altLang="en-US" sz="2800">
                <a:solidFill>
                  <a:srgbClr val="FF0000"/>
                </a:solidFill>
                <a:latin typeface="Times New Roman" panose="02020603050405020304" pitchFamily="18" charset="0"/>
                <a:cs typeface="Times New Roman" panose="02020603050405020304" pitchFamily="18" charset="0"/>
              </a:rPr>
              <a:t>Đoàn Trường Sinh </a:t>
            </a:r>
            <a:r>
              <a:rPr lang="en-US" altLang="en-US" sz="2800">
                <a:latin typeface="Times New Roman" panose="02020603050405020304" pitchFamily="18" charset="0"/>
                <a:cs typeface="Times New Roman" panose="02020603050405020304" pitchFamily="18" charset="0"/>
              </a:rPr>
              <a:t>10 năm </a:t>
            </a:r>
            <a:r>
              <a:rPr lang="en-US" altLang="en-US" sz="2800">
                <a:solidFill>
                  <a:srgbClr val="FF0000"/>
                </a:solidFill>
                <a:latin typeface="Times New Roman" panose="02020603050405020304" pitchFamily="18" charset="0"/>
                <a:cs typeface="Times New Roman" panose="02020603050405020304" pitchFamily="18" charset="0"/>
              </a:rPr>
              <a:t>cõng bạn </a:t>
            </a:r>
            <a:r>
              <a:rPr lang="en-US" altLang="en-US" sz="2800">
                <a:latin typeface="Times New Roman" panose="02020603050405020304" pitchFamily="18" charset="0"/>
                <a:cs typeface="Times New Roman" panose="02020603050405020304" pitchFamily="18" charset="0"/>
              </a:rPr>
              <a:t>đến trường. </a:t>
            </a:r>
            <a:r>
              <a:rPr lang="en-US" altLang="en-US" sz="2800">
                <a:solidFill>
                  <a:srgbClr val="FF0000"/>
                </a:solidFill>
                <a:latin typeface="Times New Roman" panose="02020603050405020304" pitchFamily="18" charset="0"/>
                <a:cs typeface="Times New Roman" panose="02020603050405020304" pitchFamily="18" charset="0"/>
              </a:rPr>
              <a:t>Quãng đường</a:t>
            </a:r>
            <a:r>
              <a:rPr lang="en-US" altLang="en-US" sz="2800">
                <a:latin typeface="Times New Roman" panose="02020603050405020304" pitchFamily="18" charset="0"/>
                <a:cs typeface="Times New Roman" panose="02020603050405020304" pitchFamily="18" charset="0"/>
              </a:rPr>
              <a:t> từ nhà Sinh tới trường dài hơn 4 ki – lô- mét, </a:t>
            </a:r>
            <a:r>
              <a:rPr lang="en-US" altLang="en-US" sz="2800">
                <a:solidFill>
                  <a:srgbClr val="FF0000"/>
                </a:solidFill>
                <a:latin typeface="Times New Roman" panose="02020603050405020304" pitchFamily="18" charset="0"/>
                <a:cs typeface="Times New Roman" panose="02020603050405020304" pitchFamily="18" charset="0"/>
              </a:rPr>
              <a:t>qua đèo, vượt suối, khúc khuỷu, gập ghềnh</a:t>
            </a:r>
            <a:r>
              <a:rPr lang="en-US" altLang="en-US" sz="2800">
                <a:latin typeface="Times New Roman" panose="02020603050405020304" pitchFamily="18" charset="0"/>
                <a:cs typeface="Times New Roman" panose="02020603050405020304" pitchFamily="18" charset="0"/>
              </a:rPr>
              <a:t>. Thế mà Sinh </a:t>
            </a:r>
            <a:r>
              <a:rPr lang="en-US" altLang="en-US" sz="2800">
                <a:solidFill>
                  <a:srgbClr val="FF0000"/>
                </a:solidFill>
                <a:latin typeface="Times New Roman" panose="02020603050405020304" pitchFamily="18" charset="0"/>
                <a:cs typeface="Times New Roman" panose="02020603050405020304" pitchFamily="18" charset="0"/>
              </a:rPr>
              <a:t>không quản </a:t>
            </a:r>
            <a:r>
              <a:rPr lang="en-US" altLang="en-US" sz="2800">
                <a:latin typeface="Times New Roman" panose="02020603050405020304" pitchFamily="18" charset="0"/>
                <a:cs typeface="Times New Roman" panose="02020603050405020304" pitchFamily="18" charset="0"/>
              </a:rPr>
              <a:t>khó khăn, ngày ngày cõng bạn Hanh </a:t>
            </a:r>
            <a:r>
              <a:rPr lang="en-US" altLang="en-US" sz="2800">
                <a:solidFill>
                  <a:srgbClr val="FF0000"/>
                </a:solidFill>
                <a:latin typeface="Times New Roman" panose="02020603050405020304" pitchFamily="18" charset="0"/>
                <a:cs typeface="Times New Roman" panose="02020603050405020304" pitchFamily="18" charset="0"/>
              </a:rPr>
              <a:t>bị liệt </a:t>
            </a:r>
            <a:r>
              <a:rPr lang="en-US" altLang="en-US" sz="2800">
                <a:latin typeface="Times New Roman" panose="02020603050405020304" pitchFamily="18" charset="0"/>
                <a:cs typeface="Times New Roman" panose="02020603050405020304" pitchFamily="18" charset="0"/>
              </a:rPr>
              <a:t>cả hai chân đi về. Nhờ bạn giúp đỡ, lại có chí học hành, nhiều năm liền, Hanh là học sinh tiên tiến, có năm còn tham gia </a:t>
            </a:r>
            <a:r>
              <a:rPr lang="en-US" altLang="en-US" sz="2800">
                <a:solidFill>
                  <a:srgbClr val="FF0000"/>
                </a:solidFill>
                <a:latin typeface="Times New Roman" panose="02020603050405020304" pitchFamily="18" charset="0"/>
                <a:cs typeface="Times New Roman" panose="02020603050405020304" pitchFamily="18" charset="0"/>
              </a:rPr>
              <a:t>đội tuyển </a:t>
            </a:r>
            <a:r>
              <a:rPr lang="en-US" altLang="en-US" sz="2800">
                <a:latin typeface="Times New Roman" panose="02020603050405020304" pitchFamily="18" charset="0"/>
                <a:cs typeface="Times New Roman" panose="02020603050405020304" pitchFamily="18" charset="0"/>
              </a:rPr>
              <a:t>học sinh giỏi </a:t>
            </a:r>
            <a:r>
              <a:rPr lang="en-US" altLang="en-US" sz="2800">
                <a:solidFill>
                  <a:srgbClr val="FF0000"/>
                </a:solidFill>
                <a:latin typeface="Times New Roman" panose="02020603050405020304" pitchFamily="18" charset="0"/>
                <a:cs typeface="Times New Roman" panose="02020603050405020304" pitchFamily="18" charset="0"/>
              </a:rPr>
              <a:t>cấp huyện</a:t>
            </a:r>
            <a:r>
              <a:rPr lang="en-US" altLang="en-US" sz="2800">
                <a:latin typeface="Times New Roman" panose="02020603050405020304" pitchFamily="18" charset="0"/>
                <a:cs typeface="Times New Roman" panose="02020603050405020304" pitchFamily="18" charset="0"/>
              </a:rPr>
              <a:t>.</a:t>
            </a:r>
          </a:p>
          <a:p>
            <a:pPr algn="just" eaLnBrk="1" hangingPunct="1">
              <a:spcBef>
                <a:spcPct val="50000"/>
              </a:spcBef>
              <a:buFontTx/>
              <a:buNone/>
            </a:pPr>
            <a:r>
              <a:rPr lang="en-US" altLang="en-US" sz="2800">
                <a:latin typeface="Times New Roman" panose="02020603050405020304" pitchFamily="18" charset="0"/>
                <a:cs typeface="Times New Roman" panose="02020603050405020304" pitchFamily="18" charset="0"/>
              </a:rPr>
              <a:t>                          			Theo báo Đại Đoàn Kết</a:t>
            </a:r>
          </a:p>
        </p:txBody>
      </p:sp>
      <p:pic>
        <p:nvPicPr>
          <p:cNvPr id="4" name="Picture 2" descr="C:\Users\Admin\Downloads\logo tran binh ttrong.png">
            <a:extLst>
              <a:ext uri="{FF2B5EF4-FFF2-40B4-BE49-F238E27FC236}">
                <a16:creationId xmlns:a16="http://schemas.microsoft.com/office/drawing/2014/main" id="{86826761-5E92-4171-BF9B-81294B880E3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6" name="Rectangle 6">
            <a:extLst>
              <a:ext uri="{FF2B5EF4-FFF2-40B4-BE49-F238E27FC236}">
                <a16:creationId xmlns:a16="http://schemas.microsoft.com/office/drawing/2014/main" id="{2AF99E71-9002-4DCB-986B-39838D4BB328}"/>
              </a:ext>
            </a:extLst>
          </p:cNvPr>
          <p:cNvSpPr>
            <a:spLocks noChangeArrowheads="1"/>
          </p:cNvSpPr>
          <p:nvPr/>
        </p:nvSpPr>
        <p:spPr bwMode="auto">
          <a:xfrm>
            <a:off x="993775" y="1365250"/>
            <a:ext cx="31607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xã Vinh Quang</a:t>
            </a:r>
          </a:p>
        </p:txBody>
      </p:sp>
      <p:sp>
        <p:nvSpPr>
          <p:cNvPr id="25607" name="Rectangle 7">
            <a:extLst>
              <a:ext uri="{FF2B5EF4-FFF2-40B4-BE49-F238E27FC236}">
                <a16:creationId xmlns:a16="http://schemas.microsoft.com/office/drawing/2014/main" id="{A89CA241-ADFF-4AA8-B82E-B1255F5BD893}"/>
              </a:ext>
            </a:extLst>
          </p:cNvPr>
          <p:cNvSpPr>
            <a:spLocks noChangeArrowheads="1"/>
          </p:cNvSpPr>
          <p:nvPr/>
        </p:nvSpPr>
        <p:spPr bwMode="auto">
          <a:xfrm>
            <a:off x="984250" y="2120900"/>
            <a:ext cx="36718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Times New Roman" panose="02020603050405020304" pitchFamily="18" charset="0"/>
                <a:cs typeface="Times New Roman" panose="02020603050405020304" pitchFamily="18" charset="0"/>
              </a:rPr>
              <a:t>huyện </a:t>
            </a:r>
            <a:r>
              <a:rPr lang="en-US" altLang="en-US" sz="3600" b="1">
                <a:solidFill>
                  <a:srgbClr val="FF0000"/>
                </a:solidFill>
                <a:latin typeface="Times New Roman" panose="02020603050405020304" pitchFamily="18" charset="0"/>
                <a:cs typeface="Times New Roman" panose="02020603050405020304" pitchFamily="18" charset="0"/>
              </a:rPr>
              <a:t>Chiêm Hoá</a:t>
            </a:r>
          </a:p>
        </p:txBody>
      </p:sp>
      <p:sp>
        <p:nvSpPr>
          <p:cNvPr id="25608" name="Rectangle 8">
            <a:extLst>
              <a:ext uri="{FF2B5EF4-FFF2-40B4-BE49-F238E27FC236}">
                <a16:creationId xmlns:a16="http://schemas.microsoft.com/office/drawing/2014/main" id="{4C502B5E-84A1-4663-A08D-84790A5093A4}"/>
              </a:ext>
            </a:extLst>
          </p:cNvPr>
          <p:cNvSpPr>
            <a:spLocks noChangeArrowheads="1"/>
          </p:cNvSpPr>
          <p:nvPr/>
        </p:nvSpPr>
        <p:spPr bwMode="auto">
          <a:xfrm>
            <a:off x="974725" y="2952750"/>
            <a:ext cx="36814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a:latin typeface="Times New Roman" panose="02020603050405020304" pitchFamily="18" charset="0"/>
                <a:cs typeface="Times New Roman" panose="02020603050405020304" pitchFamily="18" charset="0"/>
              </a:rPr>
              <a:t>tỉnh </a:t>
            </a:r>
            <a:r>
              <a:rPr lang="en-US" altLang="en-US" sz="3600" b="1">
                <a:solidFill>
                  <a:srgbClr val="FF0000"/>
                </a:solidFill>
                <a:latin typeface="Times New Roman" panose="02020603050405020304" pitchFamily="18" charset="0"/>
                <a:cs typeface="Times New Roman" panose="02020603050405020304" pitchFamily="18" charset="0"/>
              </a:rPr>
              <a:t>Tuyên Quang</a:t>
            </a:r>
          </a:p>
        </p:txBody>
      </p:sp>
      <p:sp>
        <p:nvSpPr>
          <p:cNvPr id="25609" name="Rectangle 9">
            <a:extLst>
              <a:ext uri="{FF2B5EF4-FFF2-40B4-BE49-F238E27FC236}">
                <a16:creationId xmlns:a16="http://schemas.microsoft.com/office/drawing/2014/main" id="{10EA6CF5-B00E-49CB-9B60-9C1B6526D606}"/>
              </a:ext>
            </a:extLst>
          </p:cNvPr>
          <p:cNvSpPr>
            <a:spLocks noChangeArrowheads="1"/>
          </p:cNvSpPr>
          <p:nvPr/>
        </p:nvSpPr>
        <p:spPr bwMode="auto">
          <a:xfrm>
            <a:off x="966788" y="3817938"/>
            <a:ext cx="38544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Đoàn Trường Sinh</a:t>
            </a:r>
          </a:p>
        </p:txBody>
      </p:sp>
      <p:sp>
        <p:nvSpPr>
          <p:cNvPr id="25610" name="Rectangle 10">
            <a:extLst>
              <a:ext uri="{FF2B5EF4-FFF2-40B4-BE49-F238E27FC236}">
                <a16:creationId xmlns:a16="http://schemas.microsoft.com/office/drawing/2014/main" id="{629A362D-E440-473E-AD8E-23244DBEA9A0}"/>
              </a:ext>
            </a:extLst>
          </p:cNvPr>
          <p:cNvSpPr>
            <a:spLocks noChangeArrowheads="1"/>
          </p:cNvSpPr>
          <p:nvPr/>
        </p:nvSpPr>
        <p:spPr bwMode="auto">
          <a:xfrm>
            <a:off x="966788" y="4648200"/>
            <a:ext cx="1966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cõng bạn</a:t>
            </a:r>
          </a:p>
        </p:txBody>
      </p:sp>
      <p:sp>
        <p:nvSpPr>
          <p:cNvPr id="25611" name="Rectangle 11">
            <a:extLst>
              <a:ext uri="{FF2B5EF4-FFF2-40B4-BE49-F238E27FC236}">
                <a16:creationId xmlns:a16="http://schemas.microsoft.com/office/drawing/2014/main" id="{4744C0EE-9B39-446F-81F2-27EA4EADA8C6}"/>
              </a:ext>
            </a:extLst>
          </p:cNvPr>
          <p:cNvSpPr>
            <a:spLocks noChangeArrowheads="1"/>
          </p:cNvSpPr>
          <p:nvPr/>
        </p:nvSpPr>
        <p:spPr bwMode="auto">
          <a:xfrm>
            <a:off x="966788" y="5513388"/>
            <a:ext cx="29098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quãng đường</a:t>
            </a:r>
          </a:p>
        </p:txBody>
      </p:sp>
      <p:sp>
        <p:nvSpPr>
          <p:cNvPr id="25612" name="Rectangle 12">
            <a:extLst>
              <a:ext uri="{FF2B5EF4-FFF2-40B4-BE49-F238E27FC236}">
                <a16:creationId xmlns:a16="http://schemas.microsoft.com/office/drawing/2014/main" id="{8B2D2458-4548-4E8A-AE8C-51DC780E523C}"/>
              </a:ext>
            </a:extLst>
          </p:cNvPr>
          <p:cNvSpPr>
            <a:spLocks noChangeArrowheads="1"/>
          </p:cNvSpPr>
          <p:nvPr/>
        </p:nvSpPr>
        <p:spPr bwMode="auto">
          <a:xfrm>
            <a:off x="5680075" y="2120900"/>
            <a:ext cx="20129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vượt suối</a:t>
            </a:r>
          </a:p>
        </p:txBody>
      </p:sp>
      <p:sp>
        <p:nvSpPr>
          <p:cNvPr id="25613" name="Rectangle 13">
            <a:extLst>
              <a:ext uri="{FF2B5EF4-FFF2-40B4-BE49-F238E27FC236}">
                <a16:creationId xmlns:a16="http://schemas.microsoft.com/office/drawing/2014/main" id="{1FA51F70-D45C-4B08-97E5-F7AF719DBA3A}"/>
              </a:ext>
            </a:extLst>
          </p:cNvPr>
          <p:cNvSpPr>
            <a:spLocks noChangeArrowheads="1"/>
          </p:cNvSpPr>
          <p:nvPr/>
        </p:nvSpPr>
        <p:spPr bwMode="auto">
          <a:xfrm>
            <a:off x="5697538" y="2997200"/>
            <a:ext cx="25320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khúc khuỷu</a:t>
            </a:r>
          </a:p>
        </p:txBody>
      </p:sp>
      <p:sp>
        <p:nvSpPr>
          <p:cNvPr id="25615" name="Rectangle 15">
            <a:extLst>
              <a:ext uri="{FF2B5EF4-FFF2-40B4-BE49-F238E27FC236}">
                <a16:creationId xmlns:a16="http://schemas.microsoft.com/office/drawing/2014/main" id="{6A613C36-8808-425F-9AB4-113582B97F4B}"/>
              </a:ext>
            </a:extLst>
          </p:cNvPr>
          <p:cNvSpPr>
            <a:spLocks noChangeArrowheads="1"/>
          </p:cNvSpPr>
          <p:nvPr/>
        </p:nvSpPr>
        <p:spPr bwMode="auto">
          <a:xfrm>
            <a:off x="5697538" y="4648200"/>
            <a:ext cx="25320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không quản</a:t>
            </a:r>
          </a:p>
        </p:txBody>
      </p:sp>
      <p:sp>
        <p:nvSpPr>
          <p:cNvPr id="25616" name="Rectangle 16">
            <a:extLst>
              <a:ext uri="{FF2B5EF4-FFF2-40B4-BE49-F238E27FC236}">
                <a16:creationId xmlns:a16="http://schemas.microsoft.com/office/drawing/2014/main" id="{6C4B2CB0-EB82-4716-9154-E2158A09E667}"/>
              </a:ext>
            </a:extLst>
          </p:cNvPr>
          <p:cNvSpPr>
            <a:spLocks noChangeArrowheads="1"/>
          </p:cNvSpPr>
          <p:nvPr/>
        </p:nvSpPr>
        <p:spPr bwMode="auto">
          <a:xfrm>
            <a:off x="5673725" y="1382713"/>
            <a:ext cx="2019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đội tuyển</a:t>
            </a:r>
          </a:p>
        </p:txBody>
      </p:sp>
      <p:sp>
        <p:nvSpPr>
          <p:cNvPr id="25617" name="Rectangle 17">
            <a:extLst>
              <a:ext uri="{FF2B5EF4-FFF2-40B4-BE49-F238E27FC236}">
                <a16:creationId xmlns:a16="http://schemas.microsoft.com/office/drawing/2014/main" id="{074A7566-264C-4FD1-923C-542613940B88}"/>
              </a:ext>
            </a:extLst>
          </p:cNvPr>
          <p:cNvSpPr>
            <a:spLocks noChangeArrowheads="1"/>
          </p:cNvSpPr>
          <p:nvPr/>
        </p:nvSpPr>
        <p:spPr bwMode="auto">
          <a:xfrm>
            <a:off x="5697538" y="5513388"/>
            <a:ext cx="21986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cấp huyện</a:t>
            </a:r>
          </a:p>
        </p:txBody>
      </p:sp>
      <p:sp>
        <p:nvSpPr>
          <p:cNvPr id="25618" name="Rectangle 18">
            <a:extLst>
              <a:ext uri="{FF2B5EF4-FFF2-40B4-BE49-F238E27FC236}">
                <a16:creationId xmlns:a16="http://schemas.microsoft.com/office/drawing/2014/main" id="{32DE08B3-FD41-415E-BC84-B1EC5AD21A98}"/>
              </a:ext>
            </a:extLst>
          </p:cNvPr>
          <p:cNvSpPr>
            <a:spLocks noChangeArrowheads="1"/>
          </p:cNvSpPr>
          <p:nvPr/>
        </p:nvSpPr>
        <p:spPr bwMode="auto">
          <a:xfrm>
            <a:off x="5697538" y="3817938"/>
            <a:ext cx="22240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solidFill>
                  <a:srgbClr val="FF0000"/>
                </a:solidFill>
                <a:latin typeface="Times New Roman" panose="02020603050405020304" pitchFamily="18" charset="0"/>
                <a:cs typeface="Times New Roman" panose="02020603050405020304" pitchFamily="18" charset="0"/>
              </a:rPr>
              <a:t>gập ghềnh</a:t>
            </a:r>
          </a:p>
        </p:txBody>
      </p:sp>
      <p:sp>
        <p:nvSpPr>
          <p:cNvPr id="25619" name="Rectangle 19">
            <a:extLst>
              <a:ext uri="{FF2B5EF4-FFF2-40B4-BE49-F238E27FC236}">
                <a16:creationId xmlns:a16="http://schemas.microsoft.com/office/drawing/2014/main" id="{806BCA45-48FC-4EA5-ABD5-319B3FF09837}"/>
              </a:ext>
            </a:extLst>
          </p:cNvPr>
          <p:cNvSpPr>
            <a:spLocks noChangeArrowheads="1"/>
          </p:cNvSpPr>
          <p:nvPr/>
        </p:nvSpPr>
        <p:spPr bwMode="auto">
          <a:xfrm>
            <a:off x="2654300" y="367087"/>
            <a:ext cx="38354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3600" b="1">
                <a:latin typeface="Times New Roman" panose="02020603050405020304" pitchFamily="18" charset="0"/>
                <a:cs typeface="Times New Roman" panose="02020603050405020304" pitchFamily="18" charset="0"/>
              </a:rPr>
              <a:t>Luyện viết từ khó:</a:t>
            </a:r>
          </a:p>
        </p:txBody>
      </p:sp>
      <p:pic>
        <p:nvPicPr>
          <p:cNvPr id="15" name="Picture 2" descr="C:\Users\Admin\Downloads\logo tran binh ttrong.png">
            <a:extLst>
              <a:ext uri="{FF2B5EF4-FFF2-40B4-BE49-F238E27FC236}">
                <a16:creationId xmlns:a16="http://schemas.microsoft.com/office/drawing/2014/main" id="{A0D0A030-868F-42B9-884D-ACC8C74CCD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19"/>
                                        </p:tgtEl>
                                        <p:attrNameLst>
                                          <p:attrName>style.visibility</p:attrName>
                                        </p:attrNameLst>
                                      </p:cBhvr>
                                      <p:to>
                                        <p:strVal val="visible"/>
                                      </p:to>
                                    </p:set>
                                    <p:animEffect transition="in" filter="blinds(horizontal)">
                                      <p:cBhvr>
                                        <p:cTn id="7" dur="500"/>
                                        <p:tgtEl>
                                          <p:spTgt spid="256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6"/>
                                        </p:tgtEl>
                                        <p:attrNameLst>
                                          <p:attrName>style.visibility</p:attrName>
                                        </p:attrNameLst>
                                      </p:cBhvr>
                                      <p:to>
                                        <p:strVal val="visible"/>
                                      </p:to>
                                    </p:set>
                                    <p:animEffect transition="in" filter="blinds(horizontal)">
                                      <p:cBhvr>
                                        <p:cTn id="12" dur="500"/>
                                        <p:tgtEl>
                                          <p:spTgt spid="2560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07"/>
                                        </p:tgtEl>
                                        <p:attrNameLst>
                                          <p:attrName>style.visibility</p:attrName>
                                        </p:attrNameLst>
                                      </p:cBhvr>
                                      <p:to>
                                        <p:strVal val="visible"/>
                                      </p:to>
                                    </p:set>
                                    <p:animEffect transition="in" filter="blinds(horizontal)">
                                      <p:cBhvr>
                                        <p:cTn id="17" dur="500"/>
                                        <p:tgtEl>
                                          <p:spTgt spid="2560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5608">
                                            <p:txEl>
                                              <p:pRg st="0" end="0"/>
                                            </p:txEl>
                                          </p:spTgt>
                                        </p:tgtEl>
                                        <p:attrNameLst>
                                          <p:attrName>style.visibility</p:attrName>
                                        </p:attrNameLst>
                                      </p:cBhvr>
                                      <p:to>
                                        <p:strVal val="visible"/>
                                      </p:to>
                                    </p:set>
                                    <p:animEffect transition="in" filter="blinds(horizontal)">
                                      <p:cBhvr>
                                        <p:cTn id="22" dur="500"/>
                                        <p:tgtEl>
                                          <p:spTgt spid="25608">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5609"/>
                                        </p:tgtEl>
                                        <p:attrNameLst>
                                          <p:attrName>style.visibility</p:attrName>
                                        </p:attrNameLst>
                                      </p:cBhvr>
                                      <p:to>
                                        <p:strVal val="visible"/>
                                      </p:to>
                                    </p:set>
                                    <p:animEffect transition="in" filter="blinds(horizontal)">
                                      <p:cBhvr>
                                        <p:cTn id="27" dur="500"/>
                                        <p:tgtEl>
                                          <p:spTgt spid="2560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5610">
                                            <p:txEl>
                                              <p:pRg st="0" end="0"/>
                                            </p:txEl>
                                          </p:spTgt>
                                        </p:tgtEl>
                                        <p:attrNameLst>
                                          <p:attrName>style.visibility</p:attrName>
                                        </p:attrNameLst>
                                      </p:cBhvr>
                                      <p:to>
                                        <p:strVal val="visible"/>
                                      </p:to>
                                    </p:set>
                                    <p:animEffect transition="in" filter="blinds(horizontal)">
                                      <p:cBhvr>
                                        <p:cTn id="32" dur="500"/>
                                        <p:tgtEl>
                                          <p:spTgt spid="25610">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5611"/>
                                        </p:tgtEl>
                                        <p:attrNameLst>
                                          <p:attrName>style.visibility</p:attrName>
                                        </p:attrNameLst>
                                      </p:cBhvr>
                                      <p:to>
                                        <p:strVal val="visible"/>
                                      </p:to>
                                    </p:set>
                                    <p:animEffect transition="in" filter="blinds(horizontal)">
                                      <p:cBhvr>
                                        <p:cTn id="37" dur="500"/>
                                        <p:tgtEl>
                                          <p:spTgt spid="2561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5616"/>
                                        </p:tgtEl>
                                        <p:attrNameLst>
                                          <p:attrName>style.visibility</p:attrName>
                                        </p:attrNameLst>
                                      </p:cBhvr>
                                      <p:to>
                                        <p:strVal val="visible"/>
                                      </p:to>
                                    </p:set>
                                    <p:animEffect transition="in" filter="blinds(horizontal)">
                                      <p:cBhvr>
                                        <p:cTn id="42" dur="500"/>
                                        <p:tgtEl>
                                          <p:spTgt spid="2561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5612"/>
                                        </p:tgtEl>
                                        <p:attrNameLst>
                                          <p:attrName>style.visibility</p:attrName>
                                        </p:attrNameLst>
                                      </p:cBhvr>
                                      <p:to>
                                        <p:strVal val="visible"/>
                                      </p:to>
                                    </p:set>
                                    <p:animEffect transition="in" filter="blinds(horizontal)">
                                      <p:cBhvr>
                                        <p:cTn id="47" dur="500"/>
                                        <p:tgtEl>
                                          <p:spTgt spid="2561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5613"/>
                                        </p:tgtEl>
                                        <p:attrNameLst>
                                          <p:attrName>style.visibility</p:attrName>
                                        </p:attrNameLst>
                                      </p:cBhvr>
                                      <p:to>
                                        <p:strVal val="visible"/>
                                      </p:to>
                                    </p:set>
                                    <p:animEffect transition="in" filter="blinds(horizontal)">
                                      <p:cBhvr>
                                        <p:cTn id="52" dur="500"/>
                                        <p:tgtEl>
                                          <p:spTgt spid="256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nodeType="clickEffect">
                                  <p:stCondLst>
                                    <p:cond delay="0"/>
                                  </p:stCondLst>
                                  <p:childTnLst>
                                    <p:set>
                                      <p:cBhvr>
                                        <p:cTn id="56" dur="1" fill="hold">
                                          <p:stCondLst>
                                            <p:cond delay="0"/>
                                          </p:stCondLst>
                                        </p:cTn>
                                        <p:tgtEl>
                                          <p:spTgt spid="25618">
                                            <p:txEl>
                                              <p:pRg st="0" end="0"/>
                                            </p:txEl>
                                          </p:spTgt>
                                        </p:tgtEl>
                                        <p:attrNameLst>
                                          <p:attrName>style.visibility</p:attrName>
                                        </p:attrNameLst>
                                      </p:cBhvr>
                                      <p:to>
                                        <p:strVal val="visible"/>
                                      </p:to>
                                    </p:set>
                                    <p:animEffect transition="in" filter="blinds(horizontal)">
                                      <p:cBhvr>
                                        <p:cTn id="57" dur="500"/>
                                        <p:tgtEl>
                                          <p:spTgt spid="25618">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nodeType="clickEffect">
                                  <p:stCondLst>
                                    <p:cond delay="0"/>
                                  </p:stCondLst>
                                  <p:childTnLst>
                                    <p:set>
                                      <p:cBhvr>
                                        <p:cTn id="61" dur="1" fill="hold">
                                          <p:stCondLst>
                                            <p:cond delay="0"/>
                                          </p:stCondLst>
                                        </p:cTn>
                                        <p:tgtEl>
                                          <p:spTgt spid="25615">
                                            <p:txEl>
                                              <p:pRg st="0" end="0"/>
                                            </p:txEl>
                                          </p:spTgt>
                                        </p:tgtEl>
                                        <p:attrNameLst>
                                          <p:attrName>style.visibility</p:attrName>
                                        </p:attrNameLst>
                                      </p:cBhvr>
                                      <p:to>
                                        <p:strVal val="visible"/>
                                      </p:to>
                                    </p:set>
                                    <p:animEffect transition="in" filter="blinds(horizontal)">
                                      <p:cBhvr>
                                        <p:cTn id="62" dur="500"/>
                                        <p:tgtEl>
                                          <p:spTgt spid="25615">
                                            <p:txEl>
                                              <p:pRg st="0" end="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5617"/>
                                        </p:tgtEl>
                                        <p:attrNameLst>
                                          <p:attrName>style.visibility</p:attrName>
                                        </p:attrNameLst>
                                      </p:cBhvr>
                                      <p:to>
                                        <p:strVal val="visible"/>
                                      </p:to>
                                    </p:set>
                                    <p:animEffect transition="in" filter="blinds(horizontal)">
                                      <p:cBhvr>
                                        <p:cTn id="67" dur="500"/>
                                        <p:tgtEl>
                                          <p:spTgt spid="256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6" grpId="0"/>
      <p:bldP spid="25607" grpId="0"/>
      <p:bldP spid="25609" grpId="0"/>
      <p:bldP spid="25611" grpId="0"/>
      <p:bldP spid="25612" grpId="0"/>
      <p:bldP spid="25613" grpId="0"/>
      <p:bldP spid="25616" grpId="0"/>
      <p:bldP spid="25617" grpId="0"/>
      <p:bldP spid="2561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WordArt 20">
            <a:extLst>
              <a:ext uri="{FF2B5EF4-FFF2-40B4-BE49-F238E27FC236}">
                <a16:creationId xmlns:a16="http://schemas.microsoft.com/office/drawing/2014/main" id="{5650D7CF-8685-4A52-99B5-CDA8B8573CD3}"/>
              </a:ext>
            </a:extLst>
          </p:cNvPr>
          <p:cNvSpPr>
            <a:spLocks noChangeArrowheads="1" noChangeShapeType="1" noTextEdit="1"/>
          </p:cNvSpPr>
          <p:nvPr/>
        </p:nvSpPr>
        <p:spPr bwMode="auto">
          <a:xfrm>
            <a:off x="1447800" y="1295400"/>
            <a:ext cx="6248400" cy="1143000"/>
          </a:xfrm>
          <a:prstGeom prst="rect">
            <a:avLst/>
          </a:prstGeom>
        </p:spPr>
        <p:txBody>
          <a:bodyPr wrap="none" fromWordArt="1">
            <a:prstTxWarp prst="textPlain">
              <a:avLst>
                <a:gd name="adj" fmla="val 50000"/>
              </a:avLst>
            </a:prstTxWarp>
          </a:bodyPr>
          <a:lstStyle/>
          <a:p>
            <a:r>
              <a:rPr lang="en-US" sz="3600"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Nghe – viết </a:t>
            </a:r>
          </a:p>
        </p:txBody>
      </p:sp>
      <p:sp>
        <p:nvSpPr>
          <p:cNvPr id="2051" name="WordArt 21">
            <a:extLst>
              <a:ext uri="{FF2B5EF4-FFF2-40B4-BE49-F238E27FC236}">
                <a16:creationId xmlns:a16="http://schemas.microsoft.com/office/drawing/2014/main" id="{02710C36-CD33-476F-A452-37970B4D55AB}"/>
              </a:ext>
            </a:extLst>
          </p:cNvPr>
          <p:cNvSpPr>
            <a:spLocks noChangeArrowheads="1" noChangeShapeType="1" noTextEdit="1"/>
          </p:cNvSpPr>
          <p:nvPr/>
        </p:nvSpPr>
        <p:spPr bwMode="auto">
          <a:xfrm>
            <a:off x="685800" y="2819400"/>
            <a:ext cx="8077200" cy="3429000"/>
          </a:xfrm>
          <a:prstGeom prst="rect">
            <a:avLst/>
          </a:prstGeom>
        </p:spPr>
        <p:txBody>
          <a:bodyPr wrap="none" fromWordArt="1">
            <a:prstTxWarp prst="textPlain">
              <a:avLst>
                <a:gd name="adj" fmla="val 50000"/>
              </a:avLst>
            </a:prstTxWarp>
          </a:bodyPr>
          <a:lstStyle/>
          <a:p>
            <a:pPr algn="ctr"/>
            <a:r>
              <a:rPr lang="vi-VN"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Mười năm cõng bạn đi học </a:t>
            </a:r>
          </a:p>
          <a:p>
            <a:pPr algn="ctr"/>
            <a:endPar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pic>
        <p:nvPicPr>
          <p:cNvPr id="4" name="Picture 2" descr="C:\Users\Admin\Downloads\logo tran binh ttrong.png">
            <a:extLst>
              <a:ext uri="{FF2B5EF4-FFF2-40B4-BE49-F238E27FC236}">
                <a16:creationId xmlns:a16="http://schemas.microsoft.com/office/drawing/2014/main" id="{78AE1616-55BD-4F23-B67E-58AE460BD7F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160" y="602751"/>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7FEF8E3-82B8-4498-9921-4061074D59CB}"/>
              </a:ext>
            </a:extLst>
          </p:cNvPr>
          <p:cNvSpPr/>
          <p:nvPr/>
        </p:nvSpPr>
        <p:spPr>
          <a:xfrm>
            <a:off x="2241550" y="2362200"/>
            <a:ext cx="4660900" cy="1323975"/>
          </a:xfrm>
          <a:prstGeom prst="rect">
            <a:avLst/>
          </a:prstGeom>
          <a:noFill/>
        </p:spPr>
        <p:txBody>
          <a:bodyPr wrap="none">
            <a:spAutoFit/>
          </a:bodyPr>
          <a:lstStyle/>
          <a:p>
            <a:pPr algn="ctr">
              <a:defRPr/>
            </a:pPr>
            <a:r>
              <a:rPr lang="en-US" sz="8000" b="1" dirty="0" err="1">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Luyện</a:t>
            </a:r>
            <a:r>
              <a:rPr lang="en-US" sz="80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8000" b="1" dirty="0" err="1">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tập</a:t>
            </a:r>
            <a:endParaRPr lang="en-US" sz="80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3" name="Picture 2" descr="C:\Users\Admin\Downloads\logo tran binh ttrong.png">
            <a:extLst>
              <a:ext uri="{FF2B5EF4-FFF2-40B4-BE49-F238E27FC236}">
                <a16:creationId xmlns:a16="http://schemas.microsoft.com/office/drawing/2014/main" id="{83AE8748-E5BA-4C21-9483-298B33C87ED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TextBox 1">
            <a:extLst>
              <a:ext uri="{FF2B5EF4-FFF2-40B4-BE49-F238E27FC236}">
                <a16:creationId xmlns:a16="http://schemas.microsoft.com/office/drawing/2014/main" id="{38D4254D-719C-497F-8C6B-11CDA16A49A9}"/>
              </a:ext>
            </a:extLst>
          </p:cNvPr>
          <p:cNvSpPr txBox="1">
            <a:spLocks noChangeArrowheads="1"/>
          </p:cNvSpPr>
          <p:nvPr/>
        </p:nvSpPr>
        <p:spPr bwMode="auto">
          <a:xfrm>
            <a:off x="1219200" y="461963"/>
            <a:ext cx="7716838"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000" b="1">
                <a:solidFill>
                  <a:srgbClr val="C00000"/>
                </a:solidFill>
                <a:latin typeface="Times New Roman" panose="02020603050405020304" pitchFamily="18" charset="0"/>
                <a:cs typeface="Times New Roman" panose="02020603050405020304" pitchFamily="18" charset="0"/>
              </a:rPr>
              <a:t>Bài 2: </a:t>
            </a:r>
            <a:r>
              <a:rPr lang="vi-VN" altLang="en-US" sz="3000" b="1">
                <a:solidFill>
                  <a:srgbClr val="C00000"/>
                </a:solidFill>
                <a:latin typeface="Times New Roman" panose="02020603050405020304" pitchFamily="18" charset="0"/>
                <a:cs typeface="Times New Roman" panose="02020603050405020304" pitchFamily="18" charset="0"/>
              </a:rPr>
              <a:t>Chọn cách viết đúng từ đã cho trong ng</a:t>
            </a:r>
            <a:r>
              <a:rPr lang="en-US" altLang="en-US" sz="3000" b="1">
                <a:solidFill>
                  <a:srgbClr val="C00000"/>
                </a:solidFill>
                <a:latin typeface="Times New Roman" panose="02020603050405020304" pitchFamily="18" charset="0"/>
                <a:cs typeface="Times New Roman" panose="02020603050405020304" pitchFamily="18" charset="0"/>
              </a:rPr>
              <a:t>oặc đ</a:t>
            </a:r>
            <a:r>
              <a:rPr lang="vi-VN" altLang="en-US" sz="3000" b="1">
                <a:solidFill>
                  <a:srgbClr val="C00000"/>
                </a:solidFill>
                <a:latin typeface="Times New Roman" panose="02020603050405020304" pitchFamily="18" charset="0"/>
                <a:cs typeface="Times New Roman" panose="02020603050405020304" pitchFamily="18" charset="0"/>
              </a:rPr>
              <a:t>ơ</a:t>
            </a:r>
            <a:r>
              <a:rPr lang="en-US" altLang="en-US" sz="3000" b="1">
                <a:solidFill>
                  <a:srgbClr val="C00000"/>
                </a:solidFill>
                <a:latin typeface="Times New Roman" panose="02020603050405020304" pitchFamily="18" charset="0"/>
                <a:cs typeface="Times New Roman" panose="02020603050405020304" pitchFamily="18" charset="0"/>
              </a:rPr>
              <a:t>n </a:t>
            </a:r>
          </a:p>
        </p:txBody>
      </p:sp>
      <p:sp>
        <p:nvSpPr>
          <p:cNvPr id="9219" name="TextBox 3">
            <a:extLst>
              <a:ext uri="{FF2B5EF4-FFF2-40B4-BE49-F238E27FC236}">
                <a16:creationId xmlns:a16="http://schemas.microsoft.com/office/drawing/2014/main" id="{81713F54-52FB-4FF9-BD7E-3C9E4388C741}"/>
              </a:ext>
            </a:extLst>
          </p:cNvPr>
          <p:cNvSpPr txBox="1">
            <a:spLocks noChangeArrowheads="1"/>
          </p:cNvSpPr>
          <p:nvPr/>
        </p:nvSpPr>
        <p:spPr bwMode="auto">
          <a:xfrm>
            <a:off x="311150" y="1447800"/>
            <a:ext cx="8458200"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vi-VN" altLang="en-US" sz="2800" b="1">
                <a:solidFill>
                  <a:srgbClr val="009900"/>
                </a:solidFill>
                <a:latin typeface="Times New Roman" panose="02020603050405020304" pitchFamily="18" charset="0"/>
                <a:cs typeface="Times New Roman" panose="02020603050405020304" pitchFamily="18" charset="0"/>
              </a:rPr>
              <a:t>Tìm chỗ ngồi</a:t>
            </a:r>
            <a:endParaRPr lang="vi-VN" altLang="en-US" sz="2800">
              <a:solidFill>
                <a:srgbClr val="009900"/>
              </a:solidFill>
              <a:latin typeface="Times New Roman" panose="02020603050405020304" pitchFamily="18" charset="0"/>
              <a:cs typeface="Times New Roman" panose="02020603050405020304" pitchFamily="18" charset="0"/>
            </a:endParaRPr>
          </a:p>
          <a:p>
            <a:pPr algn="just"/>
            <a:r>
              <a:rPr lang="en-US" altLang="en-US" sz="2800">
                <a:solidFill>
                  <a:srgbClr val="000000"/>
                </a:solidFill>
                <a:latin typeface="Times New Roman" panose="02020603050405020304" pitchFamily="18" charset="0"/>
                <a:cs typeface="Times New Roman" panose="02020603050405020304" pitchFamily="18" charset="0"/>
              </a:rPr>
              <a:t>    </a:t>
            </a:r>
            <a:r>
              <a:rPr lang="vi-VN" altLang="en-US" sz="2800">
                <a:solidFill>
                  <a:srgbClr val="000000"/>
                </a:solidFill>
                <a:latin typeface="Times New Roman" panose="02020603050405020304" pitchFamily="18" charset="0"/>
                <a:cs typeface="Times New Roman" panose="02020603050405020304" pitchFamily="18" charset="0"/>
              </a:rPr>
              <a:t>Rạp đang chiếu phim thì một bà đứng dậy len qua hàng ghế ra ngoài. Lát </a:t>
            </a:r>
            <a:r>
              <a:rPr lang="vi-VN" altLang="en-US" sz="2800" b="1">
                <a:solidFill>
                  <a:srgbClr val="000000"/>
                </a:solidFill>
                <a:latin typeface="Times New Roman" panose="02020603050405020304" pitchFamily="18" charset="0"/>
                <a:cs typeface="Times New Roman" panose="02020603050405020304" pitchFamily="18" charset="0"/>
              </a:rPr>
              <a:t>(sau / xau)</a:t>
            </a:r>
            <a:r>
              <a:rPr lang="vi-VN" altLang="en-US" sz="2800">
                <a:solidFill>
                  <a:srgbClr val="000000"/>
                </a:solidFill>
                <a:latin typeface="Times New Roman" panose="02020603050405020304" pitchFamily="18" charset="0"/>
                <a:cs typeface="Times New Roman" panose="02020603050405020304" pitchFamily="18" charset="0"/>
              </a:rPr>
              <a:t>, bà trở lại và hỏi ông ngồi đầu hàng ghế </a:t>
            </a:r>
            <a:r>
              <a:rPr lang="vi-VN" altLang="en-US" sz="2800" b="1">
                <a:solidFill>
                  <a:srgbClr val="000000"/>
                </a:solidFill>
                <a:latin typeface="Times New Roman" panose="02020603050405020304" pitchFamily="18" charset="0"/>
                <a:cs typeface="Times New Roman" panose="02020603050405020304" pitchFamily="18" charset="0"/>
              </a:rPr>
              <a:t>(rằng / rằn) </a:t>
            </a:r>
            <a:r>
              <a:rPr lang="vi-VN" altLang="en-US" sz="2800">
                <a:solidFill>
                  <a:srgbClr val="000000"/>
                </a:solidFill>
                <a:latin typeface="Times New Roman" panose="02020603050405020304" pitchFamily="18" charset="0"/>
                <a:cs typeface="Times New Roman" panose="02020603050405020304" pitchFamily="18" charset="0"/>
              </a:rPr>
              <a:t>:</a:t>
            </a:r>
          </a:p>
          <a:p>
            <a:pPr algn="just"/>
            <a:r>
              <a:rPr lang="vi-VN" altLang="en-US" sz="2800">
                <a:solidFill>
                  <a:srgbClr val="000000"/>
                </a:solidFill>
                <a:latin typeface="Times New Roman" panose="02020603050405020304" pitchFamily="18" charset="0"/>
                <a:cs typeface="Times New Roman" panose="02020603050405020304" pitchFamily="18" charset="0"/>
              </a:rPr>
              <a:t>- Thưa ông ! Phải </a:t>
            </a:r>
            <a:r>
              <a:rPr lang="vi-VN" altLang="en-US" sz="2800" b="1">
                <a:solidFill>
                  <a:srgbClr val="000000"/>
                </a:solidFill>
                <a:latin typeface="Times New Roman" panose="02020603050405020304" pitchFamily="18" charset="0"/>
                <a:cs typeface="Times New Roman" panose="02020603050405020304" pitchFamily="18" charset="0"/>
              </a:rPr>
              <a:t>(chăng / chăn) </a:t>
            </a:r>
            <a:r>
              <a:rPr lang="vi-VN" altLang="en-US" sz="2800">
                <a:solidFill>
                  <a:srgbClr val="000000"/>
                </a:solidFill>
                <a:latin typeface="Times New Roman" panose="02020603050405020304" pitchFamily="18" charset="0"/>
                <a:cs typeface="Times New Roman" panose="02020603050405020304" pitchFamily="18" charset="0"/>
              </a:rPr>
              <a:t>lúc ra ngoài tôi vô ý giẫm vào chân ông ?</a:t>
            </a:r>
          </a:p>
          <a:p>
            <a:pPr algn="just"/>
            <a:r>
              <a:rPr lang="vi-VN" altLang="en-US" sz="2800">
                <a:solidFill>
                  <a:srgbClr val="000000"/>
                </a:solidFill>
                <a:latin typeface="Times New Roman" panose="02020603050405020304" pitchFamily="18" charset="0"/>
                <a:cs typeface="Times New Roman" panose="02020603050405020304" pitchFamily="18" charset="0"/>
              </a:rPr>
              <a:t>- Vâng, nhưng </a:t>
            </a:r>
            <a:r>
              <a:rPr lang="vi-VN" altLang="en-US" sz="2800" b="1">
                <a:solidFill>
                  <a:srgbClr val="000000"/>
                </a:solidFill>
                <a:latin typeface="Times New Roman" panose="02020603050405020304" pitchFamily="18" charset="0"/>
                <a:cs typeface="Times New Roman" panose="02020603050405020304" pitchFamily="18" charset="0"/>
              </a:rPr>
              <a:t>(sin / xin) </a:t>
            </a:r>
            <a:r>
              <a:rPr lang="vi-VN" altLang="en-US" sz="2800">
                <a:solidFill>
                  <a:srgbClr val="000000"/>
                </a:solidFill>
                <a:latin typeface="Times New Roman" panose="02020603050405020304" pitchFamily="18" charset="0"/>
                <a:cs typeface="Times New Roman" panose="02020603050405020304" pitchFamily="18" charset="0"/>
              </a:rPr>
              <a:t>bà đừng </a:t>
            </a:r>
            <a:r>
              <a:rPr lang="vi-VN" altLang="en-US" sz="2800" b="1">
                <a:solidFill>
                  <a:srgbClr val="000000"/>
                </a:solidFill>
                <a:latin typeface="Times New Roman" panose="02020603050405020304" pitchFamily="18" charset="0"/>
                <a:cs typeface="Times New Roman" panose="02020603050405020304" pitchFamily="18" charset="0"/>
              </a:rPr>
              <a:t>(băng khoăng / băn khoăn)</a:t>
            </a:r>
            <a:r>
              <a:rPr lang="vi-VN" altLang="en-US" sz="2800">
                <a:solidFill>
                  <a:srgbClr val="000000"/>
                </a:solidFill>
                <a:latin typeface="Times New Roman" panose="02020603050405020304" pitchFamily="18" charset="0"/>
                <a:cs typeface="Times New Roman" panose="02020603050405020304" pitchFamily="18" charset="0"/>
              </a:rPr>
              <a:t>, tôi không </a:t>
            </a:r>
            <a:r>
              <a:rPr lang="vi-VN" altLang="en-US" sz="2800" b="1">
                <a:solidFill>
                  <a:srgbClr val="000000"/>
                </a:solidFill>
                <a:latin typeface="Times New Roman" panose="02020603050405020304" pitchFamily="18" charset="0"/>
                <a:cs typeface="Times New Roman" panose="02020603050405020304" pitchFamily="18" charset="0"/>
              </a:rPr>
              <a:t>(sao / xao) </a:t>
            </a:r>
            <a:r>
              <a:rPr lang="vi-VN" altLang="en-US" sz="2800">
                <a:solidFill>
                  <a:srgbClr val="000000"/>
                </a:solidFill>
                <a:latin typeface="Times New Roman" panose="02020603050405020304" pitchFamily="18" charset="0"/>
                <a:cs typeface="Times New Roman" panose="02020603050405020304" pitchFamily="18" charset="0"/>
              </a:rPr>
              <a:t>!</a:t>
            </a:r>
          </a:p>
          <a:p>
            <a:pPr algn="just"/>
            <a:r>
              <a:rPr lang="vi-VN" altLang="en-US" sz="2800">
                <a:solidFill>
                  <a:srgbClr val="000000"/>
                </a:solidFill>
                <a:latin typeface="Times New Roman" panose="02020603050405020304" pitchFamily="18" charset="0"/>
                <a:cs typeface="Times New Roman" panose="02020603050405020304" pitchFamily="18" charset="0"/>
              </a:rPr>
              <a:t>- Dạ không ! Tôi chỉ muốn hỏi để </a:t>
            </a:r>
            <a:r>
              <a:rPr lang="vi-VN" altLang="en-US" sz="2800" b="1">
                <a:solidFill>
                  <a:srgbClr val="000000"/>
                </a:solidFill>
                <a:latin typeface="Times New Roman" panose="02020603050405020304" pitchFamily="18" charset="0"/>
                <a:cs typeface="Times New Roman" panose="02020603050405020304" pitchFamily="18" charset="0"/>
              </a:rPr>
              <a:t>(sem / xem) </a:t>
            </a:r>
            <a:r>
              <a:rPr lang="vi-VN" altLang="en-US" sz="2800">
                <a:solidFill>
                  <a:srgbClr val="000000"/>
                </a:solidFill>
                <a:latin typeface="Times New Roman" panose="02020603050405020304" pitchFamily="18" charset="0"/>
                <a:cs typeface="Times New Roman" panose="02020603050405020304" pitchFamily="18" charset="0"/>
              </a:rPr>
              <a:t>tôi có tìm đúng hàng ghế của mình không.</a:t>
            </a:r>
          </a:p>
          <a:p>
            <a:pPr algn="r"/>
            <a:r>
              <a:rPr lang="vi-VN" altLang="en-US" sz="2800">
                <a:solidFill>
                  <a:srgbClr val="000000"/>
                </a:solidFill>
                <a:latin typeface="Times New Roman" panose="02020603050405020304" pitchFamily="18" charset="0"/>
                <a:cs typeface="Times New Roman" panose="02020603050405020304" pitchFamily="18" charset="0"/>
              </a:rPr>
              <a:t>TRUYỆN VUI NƯỚC NGOÀI</a:t>
            </a:r>
          </a:p>
        </p:txBody>
      </p:sp>
      <p:pic>
        <p:nvPicPr>
          <p:cNvPr id="4" name="Picture 2" descr="C:\Users\Admin\Downloads\logo tran binh ttrong.png">
            <a:extLst>
              <a:ext uri="{FF2B5EF4-FFF2-40B4-BE49-F238E27FC236}">
                <a16:creationId xmlns:a16="http://schemas.microsoft.com/office/drawing/2014/main" id="{D0E4219A-6895-48EC-B037-02644E5CC6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8255"/>
            <a:ext cx="905280" cy="90259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dir="r"/>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1183</TotalTime>
  <Words>849</Words>
  <Application>Microsoft Office PowerPoint</Application>
  <PresentationFormat>On-screen Show (4:3)</PresentationFormat>
  <Paragraphs>60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HP001 4 hàng</vt:lpstr>
      <vt:lpstr>Times New Roman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Nguyen Ngoc Lan</cp:lastModifiedBy>
  <cp:revision>103</cp:revision>
  <dcterms:created xsi:type="dcterms:W3CDTF">2008-11-03T12:07:29Z</dcterms:created>
  <dcterms:modified xsi:type="dcterms:W3CDTF">2021-08-10T17:15:50Z</dcterms:modified>
</cp:coreProperties>
</file>